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1"/>
  </p:notesMasterIdLst>
  <p:handoutMasterIdLst>
    <p:handoutMasterId r:id="rId1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47" r:id="rId30"/>
    <p:sldId id="348" r:id="rId31"/>
    <p:sldId id="283" r:id="rId32"/>
    <p:sldId id="284" r:id="rId33"/>
    <p:sldId id="351" r:id="rId34"/>
    <p:sldId id="349" r:id="rId35"/>
    <p:sldId id="350" r:id="rId36"/>
    <p:sldId id="354" r:id="rId37"/>
    <p:sldId id="352" r:id="rId38"/>
    <p:sldId id="355" r:id="rId39"/>
    <p:sldId id="353" r:id="rId40"/>
    <p:sldId id="356" r:id="rId41"/>
    <p:sldId id="357" r:id="rId42"/>
    <p:sldId id="285" r:id="rId43"/>
    <p:sldId id="336" r:id="rId44"/>
    <p:sldId id="338" r:id="rId45"/>
    <p:sldId id="286" r:id="rId46"/>
    <p:sldId id="287" r:id="rId47"/>
    <p:sldId id="288" r:id="rId48"/>
    <p:sldId id="289" r:id="rId49"/>
    <p:sldId id="337" r:id="rId50"/>
    <p:sldId id="339" r:id="rId51"/>
    <p:sldId id="342" r:id="rId52"/>
    <p:sldId id="343" r:id="rId53"/>
    <p:sldId id="344" r:id="rId54"/>
    <p:sldId id="345" r:id="rId55"/>
    <p:sldId id="346" r:id="rId56"/>
    <p:sldId id="340" r:id="rId57"/>
    <p:sldId id="341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358" r:id="rId66"/>
    <p:sldId id="297" r:id="rId67"/>
    <p:sldId id="359" r:id="rId68"/>
    <p:sldId id="298" r:id="rId69"/>
    <p:sldId id="299" r:id="rId70"/>
    <p:sldId id="300" r:id="rId71"/>
    <p:sldId id="301" r:id="rId72"/>
    <p:sldId id="302" r:id="rId73"/>
    <p:sldId id="303" r:id="rId74"/>
    <p:sldId id="304" r:id="rId75"/>
    <p:sldId id="305" r:id="rId76"/>
    <p:sldId id="306" r:id="rId77"/>
    <p:sldId id="363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60" r:id="rId90"/>
    <p:sldId id="361" r:id="rId91"/>
    <p:sldId id="362" r:id="rId92"/>
    <p:sldId id="318" r:id="rId93"/>
    <p:sldId id="319" r:id="rId94"/>
    <p:sldId id="320" r:id="rId95"/>
    <p:sldId id="321" r:id="rId96"/>
    <p:sldId id="322" r:id="rId97"/>
    <p:sldId id="323" r:id="rId98"/>
    <p:sldId id="324" r:id="rId99"/>
    <p:sldId id="325" r:id="rId100"/>
    <p:sldId id="326" r:id="rId101"/>
    <p:sldId id="327" r:id="rId102"/>
    <p:sldId id="328" r:id="rId103"/>
    <p:sldId id="329" r:id="rId104"/>
    <p:sldId id="330" r:id="rId105"/>
    <p:sldId id="331" r:id="rId106"/>
    <p:sldId id="332" r:id="rId107"/>
    <p:sldId id="333" r:id="rId108"/>
    <p:sldId id="334" r:id="rId109"/>
    <p:sldId id="335" r:id="rId110"/>
  </p:sldIdLst>
  <p:sldSz cx="10080625" cy="7559675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3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B64A05-2D9F-F84A-9DEB-51FD8F033BA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0A519-1936-BFF9-8D31-893963B83B6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B6C97-66C5-BA4E-FCAE-CE0D0865F94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8E552-D286-F555-0464-464CF21669C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24B919F-068D-4F15-A7BB-647250555FCB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1767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6897B-6EEB-5ED2-3131-3CDD243ED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48707-40F8-28AE-7BB0-D927D31DC6D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56614BA-4F4F-4926-4A5E-E4FA23DC6B1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F31A9-955B-5FA9-13D3-0D2A4191AFD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3D3D7-40B0-E327-1C33-EFEE02AF91C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16FEA-DED9-0C86-9CF3-906971190A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B254787-AB60-4F64-AF17-14CBC97BF7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78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E7D34-E11D-8210-9A41-1064F69D2A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CA71D9F-5DBA-4722-B349-A64D71CBE5E9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3E7A85-A519-E753-60BF-0C70457E55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E65A8-DFC1-0EA0-264A-3DFDEEBE5A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46A40-8F44-8729-C39B-5B1775A7C5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9D1F579-6305-4763-A7A0-4A0778850B32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E4DD0F-94C7-1CA8-C96A-3274F82C03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E5459-7BE7-C5F2-0F13-3344343F43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9ACDE-D414-29CC-C757-903ADC3754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44FE9C-9C22-44AF-A7C2-1CEFC0EC0DC4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12B51-3C54-6D9B-400D-7A88045C91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C4B90E-4B62-9254-2FAA-97663956CE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FA3A5-684F-C5F0-286A-55735B7254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EBA4A3-4604-41D8-B95F-1DC7DFA13771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0E0E0-92FF-9824-9E19-F62F69DE6C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9C6C7-8042-0653-CFAC-A7164746F5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471EC-7D79-D5DC-B22E-6A4320108A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BE3AFB-E6B5-4492-863F-C7DD14354CFD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18D4B-FC50-BCBD-50B3-CA2A6AC8C3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1B634E-DB10-CA8C-830A-302394D80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9E26-6731-958C-2025-4EE9B48A68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4D1DD7-7A9C-4CD3-B445-8B2D0EBA235D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AC8F3-3541-D86B-4B0C-53C258D9BE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F14B0-518C-5850-B9DB-9FC9D68E0A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D0D2E-314F-F132-7D94-C47EF1630D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0093D3B-5E6A-4F40-B593-4CA40971A6EE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FBC0F-77D2-C8EE-39E5-5F237E14A4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45AF7-63FF-327B-144D-60E2F8E5A3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A043D-62FE-D306-F898-1E39565122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AD80A30-E35C-4A84-9772-591996E68690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D8E6B-767F-AC2E-80A8-E758290625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5FAB9-97BB-964F-0B57-F0CA5B353C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82DD4-84A1-8ADE-F141-ED0440662D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F2588B6-A8CF-4D42-BF4F-71B15F4BB29A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97DBF-8C4F-E11D-5449-E1AE054F6E0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5CC365-4392-4F81-4833-7D7D20F36B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1A6EB-B651-832B-29D3-132D5280EB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C7DB73-F8DF-43DD-ADA3-39D3CC6388D1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4A230-B92B-B5C1-0BA6-8DFC0597BC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E6CA5-3F21-D363-0BD2-FCF3AB4E42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841C4-89D6-4EA2-11B7-BF61DA6D2E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946188-7731-49EB-B419-03AFE93DCC62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48A07-9B53-6ABF-1F5F-3DDB20C6A3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474B4-6367-C274-BDCA-33282B1F20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BBCD1-A434-55DA-4FF8-F37A7571C6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A48DCBC-FCFE-4221-9132-27535BED006D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AE620-D570-957D-8A65-05AB59AF2F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485565-2484-27A9-E14D-146190FCDB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F9F91-C887-2F22-CE3E-42664E42C5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1C2108A-BC6E-4578-85DB-85BA6BA832F5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8A69C3-C4F1-CC3E-2852-AA688B6016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3FF14E-C133-414A-25C3-D7538AAB8F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8F93E-C45E-C47F-4085-9A5C3525BD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10CB6D-038C-492E-9E6F-99C57FD3972B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5FF65-CC86-35F6-B938-59FBCCE9C0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858FA-1812-261C-7751-3965ACC939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A5F7F-F757-3EA1-AE01-F3D231409A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AC3F56A-8911-4A49-84C0-154D4EDB4F30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3E902-504C-BD1E-59DF-2469A38ED5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61F50-B83D-FC87-CAE4-8421B50F9B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C132A-DD7E-F926-48D4-7BD109967D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7F002C-A23B-4D64-891E-DE267FC7BE82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F47C9-1AEE-C6DC-8F76-C7515BB292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BB23F-9036-8829-54A3-EF1F1619A7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877CB-BFE2-F7BC-8375-3C11A8F625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032B40D-A344-4AF3-95E6-2EC07B373AFC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5A519-E0C2-D3C1-F38C-92816D72FD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E5F930-9142-0B5A-9FF0-ACBCC509AC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B4E53-4AA6-E0FE-BCED-28483698EE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DA0B8CD-1E3D-4359-B5CE-E3F4E9107F58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B8C0E-B1E9-1980-255B-63E098939E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0FD8B-53BE-66B7-FC0F-CB95D59BED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033ED-B0C1-E92D-A15F-7F127795F6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66BFBB-4F8D-4AD1-999B-A66B21392693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63716-7B26-04E4-F6FD-940A1CCF7D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91935-0CB4-9A40-FBE3-1E66FE148C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05E6E-E790-D9B1-1233-ECDA2D78FF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DD5D794-47FD-4C46-A0EA-05E139D7D729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35EF7-70E0-09EA-D0FC-7215B3FB6A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73708-4B09-10C7-9787-35D87F2ED5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8C68-C824-1675-B329-A2DB5ADDEE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013AB78-E7EA-456F-BA94-F67A5AE67423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091F-06B4-1708-804F-6DDD52F994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A5C7B-AFCD-9220-F52D-58741B0561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31669-7708-6250-B6BB-320A1934ED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08FB03-F573-41FC-9373-547B0029A675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87314-1AC4-FC4D-CCB0-3182D2BE90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3C0E33-88B9-AF80-F45C-A2C474D687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D9230-1E45-2C6E-EF54-5081F73C62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B99AE1-7085-452C-89C3-E26EAC13703C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8EC14D-D260-6820-A94E-000BE8A544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5A523-54CD-EDF1-F318-7A6E4A8591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5CD81-489F-9CF6-2ACD-C507660AA9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3A0F5-2D4F-4F61-AE3B-35E674E77ABB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20D97-4827-3BBC-276D-5587C21C04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89C9E-CEDC-F2BB-CB9B-1C073EA582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A5870-3DAA-9E99-B52C-190C08775B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D7DA67-A615-4134-A820-377CF83ACA6C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D8C68-9621-FA34-1492-CCBBE4D60F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8BC1C-5A18-2CE0-F7CF-C8C8C9E8B3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24920-F87F-1067-ABD8-3760E48DA6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ED8197-C036-404C-AA28-A970CB80EA8C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31EA0-E3A1-84AC-5BDB-A3ED6FA75C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09002-7D55-916D-CD30-1A6341A8B5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1F3EB-82E8-7DFB-1662-A316389614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40391A0-F6A5-443A-BB80-FF4C9498FF01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ADCB6-AAB7-C292-383D-4E2610E28B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2A4CD-FD31-2C36-AE84-4288B6B5E6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64CBD-1FE4-5E17-F352-033DEC0F2A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9EEC64-977E-4992-96B1-7929F22CB736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A91D7-40DB-8E08-322B-CF1CA8FCA8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0ADF70-053A-C7C8-EB32-A1CC7BDF6A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F5CC8-944D-96AA-4FF3-18F87E8A8E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A082499-3A8D-4746-A23F-618A2C0228E9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7339B-9352-B6BF-5334-FE3AF340C0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24DB5-850A-B2B3-E769-34AA1D6962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E1F6-F586-F152-B5A2-4E5E35646F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A1EE07-0F76-4B83-8E9E-8829AB12854A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1AE90-DB4D-273D-7B7B-021AF5DD6A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6C7E2-6765-CB9F-4747-029872C893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38F18-9251-42D3-A2A5-468856122D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3D9136-E165-4B1B-A32C-398740A02795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6A94E-0DA7-0296-3133-05EE3D98DF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E44ED-E2F6-019F-8455-19DD35442F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92557-EE9E-65F6-1D93-546D72374B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1032CB3-41D3-406D-9C75-73BDBA5ECC95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2332-41FE-9B69-9316-4AA872EE50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04BDF-81C9-14DF-139F-EA0DC79EEF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458D3-F643-EC4D-5C1F-17E61B33BE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2E1EE6F-120C-4CA8-A0CB-DBE8752A0C7B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CC4CC-4F6B-B3F3-C3FE-B0FFAD6177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C1C10-6965-CD60-AB7F-E10E84A369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DB2B7-4BB7-6D6B-8F00-609DA44399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62752F-3CAE-4468-B4BA-A8D0675FE19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9D3E1-18F3-E8D6-B0D2-AB90A9A66D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14ECC-6605-1357-BC2D-22E6736CDD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378A2-6754-30B1-19CA-C6BDD7F688A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0341428-3E94-4242-9318-D31EB3E193FA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8E21D7-F53F-C112-4E91-9C5A4378D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68E60-B315-F816-08EB-381610DB0E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5C4C5-1FBD-C155-30B3-91DFEACA56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EB6125-B32B-4891-BEFC-6F80272B0BAC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397A31-BED0-8C0D-8735-CE2CF2FCA7A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F3B92-2054-225F-45D8-C4CD4F7CA1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30C7C-30C7-83A8-D1FA-9CC6DD7D81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4D84A41-3920-4CDF-AA71-CE4CBF339650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2DB41-5B5B-9090-35F7-4EBA8975FE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7904B-86EA-71DB-B412-F62C345231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F4E4C-039A-988B-255F-37512F3CDC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702FED7-181E-45C3-9343-15AB296662BA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5932F-7BD7-6B67-6D5E-4BB3E704FB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AEA90E-DE2B-652C-3A7F-75867CF95B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F276C-E5D8-F6BE-50A7-B3A84B9EC2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D7E5248-3BA7-46F3-9B8F-3DD105AC13B4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92D25D-C71B-716C-C4FF-1CCAF122E8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D017E-574F-4AB7-B8E6-849A2595AE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5482D-2DE5-937C-76AD-6A87E3BF7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83754F4-4279-4DD0-911D-D004A1C99D27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50C75D-2D07-D3DB-9845-B893A992E4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256D1-D0BF-6F33-C98E-5668DB6A21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3D486-7609-EC8F-CBAA-6B40B0AABE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5A0BB6-7E42-4414-A2C4-E013CD9EBD33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040E9-E28B-E28A-A612-A76DB3926F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3CDCE-2870-24B3-2E4F-FA330A5B89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3B138-78D4-97B1-DA5F-33A6DBA64F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F8A0EE-16AA-4161-908D-681F6DA41EB9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68268-BD3D-5089-44A2-2799A3A29E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34353F-C376-BBAF-BB1F-CB6E66EE24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39EB9-F3BE-8A16-6951-616B8E39D4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3ACE707-93DD-4080-BFD9-1B50AC1B02F7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4F7E7-E627-CA56-FBA0-94EF84EC38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181447-9DE1-D719-AC97-AF9F39AE55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9C168-D2E1-FA74-B405-3259A49DE9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6719BF1-0067-44D0-B972-89AC8AD2F312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E8AB9-50F2-01E2-1B5C-C7609FA283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E90B14-4477-4075-AB44-5F7C573539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04AB9-1053-0B7B-87D3-0B8EDAD4C3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673B4F4-EDCE-4500-8F2E-CE052B3C6C51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70A98-7F4D-7DE4-F8AC-996202F95D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F6279-27FB-8193-72BB-FE48CE4C4B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59155-4373-8341-D518-6D49F00C51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C612864-B06B-49E7-8321-4E8FB5F84601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17524-3B69-E933-1D38-E470793474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29272E-10CE-0947-85E5-8165E9D3C9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80439-841C-6E25-E82E-C73D8DB8DF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C9431A-4A82-4D38-A82A-20C5B96C1576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D80E11-FA7E-533C-A14E-9D250B5E19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C5150-350D-01A8-965B-C734C59BC9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61CB0-0189-C752-1F45-FB70DA9338F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A24CFD0-F297-4274-B088-94A720B99A25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EA2D4-847C-E008-1DD9-6AF564944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9CB7D-8176-24AF-B388-59EE938536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76406-4220-2A7E-C332-AF614666E6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06EEDA1-A9EE-4213-B47C-AC95E8F197C9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8A148-68D9-1901-9142-3FB882C24F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C3FB2-5FD2-1F6E-FC54-A22C0880E3E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8CDC5-A895-CF08-25E0-EE3F8CB532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61DF508-D80F-4151-BF5E-9756930400B0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5060B-EA49-BCB9-1A84-E39BEB8FE3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73EA2-0771-5079-F1D0-697F443743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EA83-D258-0542-B76D-E687D37CBC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7781AED-0CF0-4FAF-8E03-FAF79D3BEE68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B1240-3215-6EE0-ED72-A6948D249D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234A3-FEA7-B69F-006A-3E257E2E54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D9CC8-545D-E846-A083-508E97CA01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33AF688-A3D8-4E00-8E00-907E6556F26A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A7AA6-06C5-8FC4-2CDF-421CCC5904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31C922-4729-2220-883A-5E8D7EA24A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8C858-D2D0-BAA7-EA22-59B2107FEA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FCEE4DC-A841-4156-9C18-331280567B44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DB96D-4E91-C5CE-D88A-E4EE3676B0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55F43-F133-081F-CA46-A26C177CC6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00DB2-C8F4-D168-16CA-E2A042F136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01A03F-1DFC-45CF-BCC7-B15FEB264B9F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B5DB6-CB46-A538-E635-EBEEE26A2C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00C40-0C4B-8371-AADA-FE141E0357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4EC61-4DDC-EA9A-2CDA-5236D77806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FE946C-317C-46F6-84E1-2C649A0DB926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25146-0DFB-DE97-1F2B-689DD4EEDC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BF9D13-F9CD-DF39-6E94-7221585EF1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24B87-C361-444C-1980-2DD1551900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D9DA1C7-12F9-4A5F-94EC-731DF19BA419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7634A-83A1-E2D1-BEE9-37B6F6DBE3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F2830B-1513-B5EF-E413-8894299D87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67782-41B3-9F93-6B63-15A69A0756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633DC5-2B72-4727-AD1B-425F083FBAA6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72C63-E4C7-9B35-7C7B-3D9230A07E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698A7-750A-54DF-157D-9D47B88A4E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FF694-9F68-8E21-8CAB-FE55F6420C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B840095-A08C-4532-BFED-5F61A8EC333D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958D3D-A09B-AF4F-000A-F8DF93A6B9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592E3-4944-B635-91B7-DC734E0651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CA02C-0920-3E8B-87D7-C4ACA5C43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7A6503-C5BF-4BB3-AEDD-D0533063CCB7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2C45D3-B489-A06E-F35F-43B546B241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A51FB-76B8-ADB4-4C5C-FE3DD4875B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303DD-7593-AAA7-A43A-06CFCFB3EC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F182B7-8E0D-4F57-8C35-6446AA5D1848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9CEFF-A490-B98C-4FF4-0C16B316D1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8C8C5-4E13-5E59-6DC6-68DB38C6DC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06C88-C0A9-6209-D58D-3C079128D2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1E2526-42B1-460C-9BF6-20ACAECA710C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0400F-681B-A296-6D31-1FC4E49DE3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AD5BC0-D7AF-E9BE-0385-E68AF8BD6F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C6D79-2299-CBA0-6735-75197489DA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E02E82E-855C-4E8F-8CBB-B37A22E0CB55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53053-00F6-CA1F-4814-3E8DCCEB2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73FDE-4AAC-2AB6-7A72-FD2F6FFC46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95943-6991-4A87-4A41-735D41FA9C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E62F659-FBDD-45F4-B86B-1874CBAB6047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788A5-4B0A-B8E2-525B-B69F55FF8F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84A32-A28D-94F3-36B1-633CA0E1AF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F5770-7455-9E89-08AE-3AD39CF19C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7FCF3D4-BFEC-4772-91E1-F0B8B5DB3EB2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0AD84-4E43-7482-B6F1-D83E7CE8AA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CEDF6C-E09C-3229-8FD0-AAE3E8F003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3E3BA-4CB0-AB43-924B-F7C9C4300B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DFDDCED-61EE-4C3C-870B-6209C18AB6DF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C699EB-FF05-4B56-98BC-898F13C0BC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E3B9A-3A34-1A49-FC71-C936B5800F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7A8C0-14C0-FFE7-7572-EA8B841E1E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AAE779-0DED-4437-AE8E-0A8AB1DA52E5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E81B9-EEFF-E5AF-53D9-78F3D75AC5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0A7BB-C864-C2DE-A346-3D127047FB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3B37C-6A48-B948-90FB-085D66A79DF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854DFC0-8AF7-4280-837C-AEE705A09882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C0AB4-2FC4-B3E7-9FD7-85FF06FB93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B7BFD-FFC7-D53C-ABC3-FB7FD59F8A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1D0D1-102F-3882-0A55-4ADCF905FF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86034B7-A0A9-42F4-AC29-0912E85602A1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7FE2D-44B5-38DD-6D87-1CF26E42ED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3DD2D-118D-2257-A50B-4D93D116AF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1D015-7EA1-604D-0B06-CBA5A225C6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C4F8C1-5CE1-45AF-903C-0C29A716DDF5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1F7EB-9003-E117-CAB6-E28DA7AFF3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65258-2EA4-CE40-9095-78D1AF2ED8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CEC4C-556A-B9CC-24CB-B148AA237F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C69322-7619-4CD0-A290-5BF3A71FAB6F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35146-7CB5-626C-E024-B5AC5181F4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EF48F-1CB0-6DB8-787E-3E44535E02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2AD73-B25D-4337-BB40-7EE873DC05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DAF433F-0BF9-4268-911A-24F28C76BF45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4355F-842E-76E8-8B2D-6D20775C30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858F0-1163-C9D9-8452-4BEF001CD4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09658-D0B3-88D2-5BE6-0B61F7BBFD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18B3877-F0C4-4810-9FF6-F47F1F302A25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D73601-AEA4-B494-417E-C815078CD3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EB232-37B7-C51C-AE7A-5E80F5D59B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056D0-D5B0-73BF-DB65-2E4638C8F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C99421-E5C9-411C-B3C2-9E8E326794A2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CC1DE-84D6-286B-8788-010728EB0E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ECA43D-4E92-404A-9EDC-7A22F023FA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7086-FA02-8704-D3EF-3B35E3336E2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01D68EC-DB90-4F38-863D-41DE4548CBC7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8870A7-A611-A86D-FBF5-6815085B72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D3AEF-0C6A-A1CA-2802-96793DD50F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CCE14-0248-065D-530B-8895C18034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FE7C59-77BD-41D6-A81F-384773CEBA4C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579CF-E3F6-C701-90D3-D71C2B1C4C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D3CBC-BFFC-335B-01DF-0C69E37DB3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0C993-9267-CEA3-2EED-CEBB3B3A8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592083-C4C7-4CB6-A968-92D1D1E77CD0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F96D0-10DE-BAF6-D934-6F3EE74E2CB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5969E-C613-8AB1-0065-95CB23DE93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512D6-73A7-5CB2-073C-04056D2A6D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78D9072-63AF-4859-9507-BFA9F241CCC1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4742A-E298-3307-BA8A-108EB3CE7A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A7FFA0-6CC8-2685-91F8-24EF2BBD70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53C2E-67EC-97D8-0033-87D8052883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37A33A9-6B94-48F9-A058-92B584D4489B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77C7E-3A04-79B5-6B85-3DFB8EB647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BA61A-8460-E312-F2D2-6CE6919670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68F81-93F1-442F-DCFF-7ACD349DB0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0D6E35-9DEE-4F00-A6F8-897EE2D93E7E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F2502-DD5F-0DFF-C0BF-A4036722F2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43CEC-9938-BEA7-D32B-693DFAE671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197F0-2C51-CCD8-1DA1-4D220559AC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AA456C9-375F-43DB-8DF1-CF1119C4082A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CC242-609A-93BD-A273-675897F459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48939-0717-DF64-21B4-E47FB6C9A2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C454-AC01-ADD6-7614-5A4563786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927D9-4A8D-8A2A-F024-16DAF0254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0BDD-34D3-125B-B1D8-DE0FD834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0A8DD-5959-4ACF-DD7C-ABF60A16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282B-78AC-2BC2-0760-290861C6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55CBAC-733C-4F0C-B6F9-EB434815D1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0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2F23-4852-475D-19F0-83D33E0E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9081E-FECF-1DD9-C10E-A2B548ED9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9C583-1293-B7D8-0673-17DDBEB0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F015A-C75D-8921-7CFC-0C3046C7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99700-D9C4-9EC3-5DD0-AB4D76CAB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86322E-2558-48B5-BED2-604C47903B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6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C2CF4E-2A81-9A05-1B7F-06793C1BE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578B1-3903-7F99-9DDD-B67B3FE7C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09997-6972-9767-0799-DCF624E8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0B332-057B-F9D9-0B0E-DA070A49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28E8-B7ED-CC6D-4E15-30D1BF79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1AFBEC-E05C-42AD-BA27-5C6F20F340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2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D286-5C14-9B63-1857-5DA11D299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F1C99-1277-4F26-89F6-B48E000FE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831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E4FD-897F-EF86-AFD0-FE49DBC9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F1AA-1048-4766-A718-B109B2A9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253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12A90-A31A-6084-DF1F-C989F7CB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85AAF-3C1F-A27A-EAED-D0F3C1FB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8533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0E2F-E84E-F5A4-43AD-EBE72457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A1463-919D-8548-5305-4861FDC90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FF703-AB04-9CB8-7E86-62F1C6638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051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CD6F-9B71-5EFB-F7B2-72FDBD33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B5B50-6D25-1721-575A-ED4F59BED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A3A22-3945-14EE-238C-71DCF134D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5EDFC-2701-8822-ED30-465AD1A35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AF9EB-7790-0A82-CD8D-E2A19F0BB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501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936F-CB49-8074-5F74-2FEA5BB8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0267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92876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459B-84D8-609C-2E2A-8DEFAC5C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BDA9B-051E-C339-864D-669DF1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63162-455C-422E-C1B5-69B04A00E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24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32BD-57DC-3B31-7540-6A93067F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7E4D-7C04-E690-A0AA-FDC72D4D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1252C-F3E3-188B-8DDB-A86BDF9B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8BF26-8234-E1EE-E7F1-89E833D9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20DA-3F59-D85C-F371-EB9DD98B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FD8B52-C48E-4F98-9692-73DED8522F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02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77EF-9F14-E969-9CC7-DD95770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133A3-1CFC-9EEB-39B3-EECF7D9888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55285-576F-28CC-0A02-B8148713E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494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505D-FD05-CACF-C206-4EAB1FB6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3F73D-D481-D9E8-378F-053DB16D4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517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55A9D-65CB-05A1-21F3-C573617E7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07B35-A771-D6B4-3F25-C3508CCD9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0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BC9E-7457-1B7C-D824-42A7D3F35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EE6CE-EB13-098A-DD18-FFFD6E580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0B780-5A6F-CCF6-67A0-7E3CF58C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E9C-5714-D258-59CC-0C70FE48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AF41D-1FBC-33FD-C670-B6DE2AAE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A7B861-ED4F-49BB-853C-7DCAE4E667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2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E2F4-72A5-6FCC-64C1-CCEC4EDA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DA0A3-E830-E3BD-F62A-82C31020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3398-29A4-B869-4B9B-590020978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A31BB-37D3-0301-E850-09AAEA92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66D4D-8F17-873E-3095-F349A89C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C57E0-D223-AA03-2102-08E4FC63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915A92-58F3-431B-B052-68801EDBD3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9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70B-B18B-083B-014C-A7F4BA46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49792-CAC1-1276-ECEA-96D1DE0B5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2208B-BF91-9717-671D-F298DFDEF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C0E630-37F5-4091-D4D0-183A19CA5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75F94-805F-DDD9-67C5-B9C9D02E2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37D2DC-50CA-FBC6-9C75-6868FD6CA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5915-3615-E1A2-058F-C74DB4CF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29D80-1977-0EC9-2D5C-32792A59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2C7D55-BE92-4AB4-8822-AE9FCA7978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2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8ADA-9BB4-0C99-7294-AA6A21A5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0EDD4-C4EC-1BE1-447D-49F16DCD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52A66-B5E7-EFDF-EAF5-B5F10C64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D5776-AC46-FE95-34BB-5E4392EA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B0E9B0-8C3D-483B-81E7-EB417049DA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6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56C80A-8098-45E4-6212-0F7219B0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13D8C-9405-5C7F-6673-0385F7B18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EC869-7916-9592-304C-D73B49636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C45091-F381-45B0-8F28-25C08C586A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97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0FC4-5204-7996-D6CE-12E226F3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0F22E-B26F-20B1-5F32-813A1329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2F72F-C039-B3EE-B6F7-D5276B034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2DB88-6B01-40E2-4FDC-5796F993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1FBC7-CC59-4AE5-E603-B984C3F59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AEA2D-99C5-B8A4-C421-6B8D76C6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398B61-DF64-4D08-9745-30BC11F3BA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0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9821-7DD8-46A7-836A-C3F3716F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FBCB8B-8640-3A7C-6C2E-8DDA06ECD3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E631-0C13-2420-45C7-A53FDF424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BA755-3D2C-D631-E5CB-9A7DAC22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89FE3-3424-0A87-60E6-35B811D5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3A368-EB88-722E-74FB-E2939F25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095E84-5F24-4221-8FEE-9AC5A5E5E4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59E6C0-F385-C36D-46B0-747E02CC11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C205-2F0A-FE6C-DBD8-B63E3EF5E4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9946E-A2A8-EC30-48EB-AF5CD86B585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33473-C1E5-2BD7-18D8-1E56ABA97A1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4FD-E5AA-0341-59B0-302ADC35C83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503589A-8AFA-4FB4-AF33-940700173F3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321159-4693-BDDE-A524-105D32348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7BF23-0D8D-A9BC-8EF2-82502AC6A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7CD7-7F68-9535-39ED-311CF9CDE9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3218400"/>
            <a:ext cx="9071640" cy="1262160"/>
          </a:xfrm>
        </p:spPr>
        <p:txBody>
          <a:bodyPr/>
          <a:lstStyle/>
          <a:p>
            <a:pPr lvl="0"/>
            <a:r>
              <a:rPr lang="en-US"/>
              <a:t>Introduction to Cryptography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E618D-926F-A7DC-0243-AA300DEAEEDB}"/>
              </a:ext>
            </a:extLst>
          </p:cNvPr>
          <p:cNvSpPr txBox="1"/>
          <p:nvPr/>
        </p:nvSpPr>
        <p:spPr>
          <a:xfrm>
            <a:off x="2448000" y="6919919"/>
            <a:ext cx="495864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arnaud.nauwynck@gmail.com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172B-F2D5-632F-8FDF-1ACC9833CB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Possibly  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52E5F-2443-11F8-36AB-C9EFF9E004B1}"/>
              </a:ext>
            </a:extLst>
          </p:cNvPr>
          <p:cNvSpPr txBox="1"/>
          <p:nvPr/>
        </p:nvSpPr>
        <p:spPr>
          <a:xfrm>
            <a:off x="1482479" y="2299680"/>
            <a:ext cx="24379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Authentication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90B62-CF7F-54DE-8622-3927F7BD2C78}"/>
              </a:ext>
            </a:extLst>
          </p:cNvPr>
          <p:cNvSpPr txBox="1"/>
          <p:nvPr/>
        </p:nvSpPr>
        <p:spPr>
          <a:xfrm>
            <a:off x="1482479" y="3307679"/>
            <a:ext cx="24163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Confidentiality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A8FF0-AB6F-E889-067D-F06E91736289}"/>
              </a:ext>
            </a:extLst>
          </p:cNvPr>
          <p:cNvSpPr txBox="1"/>
          <p:nvPr/>
        </p:nvSpPr>
        <p:spPr>
          <a:xfrm>
            <a:off x="1482479" y="2299680"/>
            <a:ext cx="24379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Authentication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6DDFE-2355-7C71-7915-ADEF6F98E820}"/>
              </a:ext>
            </a:extLst>
          </p:cNvPr>
          <p:cNvSpPr txBox="1"/>
          <p:nvPr/>
        </p:nvSpPr>
        <p:spPr>
          <a:xfrm>
            <a:off x="1482479" y="4315680"/>
            <a:ext cx="144719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Integrity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1AF7E-E25A-AAE0-6984-03EBEF567C2D}"/>
              </a:ext>
            </a:extLst>
          </p:cNvPr>
          <p:cNvSpPr txBox="1"/>
          <p:nvPr/>
        </p:nvSpPr>
        <p:spPr>
          <a:xfrm>
            <a:off x="1482479" y="5359680"/>
            <a:ext cx="2259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Authorisation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99078-430A-FD4C-85C7-425F74BFD897}"/>
              </a:ext>
            </a:extLst>
          </p:cNvPr>
          <p:cNvSpPr txBox="1"/>
          <p:nvPr/>
        </p:nvSpPr>
        <p:spPr>
          <a:xfrm>
            <a:off x="6023520" y="2270160"/>
            <a:ext cx="18039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Data Leak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D3183-C969-D537-1F20-5154D4B46828}"/>
              </a:ext>
            </a:extLst>
          </p:cNvPr>
          <p:cNvSpPr txBox="1"/>
          <p:nvPr/>
        </p:nvSpPr>
        <p:spPr>
          <a:xfrm>
            <a:off x="6023880" y="3314160"/>
            <a:ext cx="292571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Data Replay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62351-AFD3-8175-9E85-73234EBEA2B9}"/>
              </a:ext>
            </a:extLst>
          </p:cNvPr>
          <p:cNvSpPr txBox="1"/>
          <p:nvPr/>
        </p:nvSpPr>
        <p:spPr>
          <a:xfrm>
            <a:off x="5987880" y="4373279"/>
            <a:ext cx="411444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Predicatable guess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99DC3-51E9-3E50-D9DD-0D468D4847E4}"/>
              </a:ext>
            </a:extLst>
          </p:cNvPr>
          <p:cNvSpPr txBox="1"/>
          <p:nvPr/>
        </p:nvSpPr>
        <p:spPr>
          <a:xfrm>
            <a:off x="6035040" y="5394960"/>
            <a:ext cx="47808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667F6-42B8-254B-4652-7BDE381BD55C}"/>
              </a:ext>
            </a:extLst>
          </p:cNvPr>
          <p:cNvSpPr txBox="1"/>
          <p:nvPr/>
        </p:nvSpPr>
        <p:spPr>
          <a:xfrm>
            <a:off x="1482479" y="6295679"/>
            <a:ext cx="276983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Password Crack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D693-6BC9-631E-3F13-8E07E678AC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Hashing For Storing “Passwords”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2801190-23D0-BC2F-8DD2-9C961402A6A1}"/>
              </a:ext>
            </a:extLst>
          </p:cNvPr>
          <p:cNvSpPr/>
          <p:nvPr/>
        </p:nvSpPr>
        <p:spPr>
          <a:xfrm>
            <a:off x="4877279" y="2909520"/>
            <a:ext cx="1387799" cy="399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D24BE29-1623-4C48-EA00-53246C51E42E}"/>
              </a:ext>
            </a:extLst>
          </p:cNvPr>
          <p:cNvSpPr/>
          <p:nvPr/>
        </p:nvSpPr>
        <p:spPr>
          <a:xfrm>
            <a:off x="945360" y="2873520"/>
            <a:ext cx="1920239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1A561-44A0-C30A-AE89-F9800E6408C3}"/>
              </a:ext>
            </a:extLst>
          </p:cNvPr>
          <p:cNvSpPr txBox="1"/>
          <p:nvPr/>
        </p:nvSpPr>
        <p:spPr>
          <a:xfrm>
            <a:off x="998640" y="2962799"/>
            <a:ext cx="13543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 password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086E1-D155-0685-3A95-8D1C6D8548F6}"/>
              </a:ext>
            </a:extLst>
          </p:cNvPr>
          <p:cNvSpPr txBox="1"/>
          <p:nvPr/>
        </p:nvSpPr>
        <p:spPr>
          <a:xfrm>
            <a:off x="5060160" y="2962799"/>
            <a:ext cx="1258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pass Hash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6FBD00-18F3-F11B-CACE-C8FD4FCE73E8}"/>
              </a:ext>
            </a:extLst>
          </p:cNvPr>
          <p:cNvSpPr/>
          <p:nvPr/>
        </p:nvSpPr>
        <p:spPr>
          <a:xfrm>
            <a:off x="4511520" y="2423160"/>
            <a:ext cx="822960" cy="631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BBEA2-39AF-49FC-1F9A-AE8A1C02ABBC}"/>
              </a:ext>
            </a:extLst>
          </p:cNvPr>
          <p:cNvSpPr txBox="1"/>
          <p:nvPr/>
        </p:nvSpPr>
        <p:spPr>
          <a:xfrm>
            <a:off x="5425920" y="2342160"/>
            <a:ext cx="7124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00B90-9B1E-8EEC-92DA-1601EEB8797B}"/>
              </a:ext>
            </a:extLst>
          </p:cNvPr>
          <p:cNvSpPr txBox="1"/>
          <p:nvPr/>
        </p:nvSpPr>
        <p:spPr>
          <a:xfrm>
            <a:off x="309960" y="2194560"/>
            <a:ext cx="33476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Create Login Account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89114B-CDD4-1742-4F59-CFE1DBC453A8}"/>
              </a:ext>
            </a:extLst>
          </p:cNvPr>
          <p:cNvSpPr/>
          <p:nvPr/>
        </p:nvSpPr>
        <p:spPr>
          <a:xfrm>
            <a:off x="5425920" y="3491999"/>
            <a:ext cx="274320" cy="6228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F7F3E21-8A77-DECC-8732-A4FF068DB162}"/>
              </a:ext>
            </a:extLst>
          </p:cNvPr>
          <p:cNvSpPr/>
          <p:nvPr/>
        </p:nvSpPr>
        <p:spPr>
          <a:xfrm>
            <a:off x="3048480" y="2854080"/>
            <a:ext cx="1317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A6CAD3-38EE-5398-B134-542A3979B14F}"/>
              </a:ext>
            </a:extLst>
          </p:cNvPr>
          <p:cNvSpPr txBox="1"/>
          <p:nvPr/>
        </p:nvSpPr>
        <p:spPr>
          <a:xfrm>
            <a:off x="3034800" y="2945520"/>
            <a:ext cx="1331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Extra SALT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CD17A6-AD0D-010D-AEF6-C318976EE692}"/>
              </a:ext>
            </a:extLst>
          </p:cNvPr>
          <p:cNvSpPr/>
          <p:nvPr/>
        </p:nvSpPr>
        <p:spPr>
          <a:xfrm>
            <a:off x="5060160" y="4206240"/>
            <a:ext cx="986400" cy="109728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42D861-6608-D23E-593C-70164F1A0F2C}"/>
              </a:ext>
            </a:extLst>
          </p:cNvPr>
          <p:cNvSpPr/>
          <p:nvPr/>
        </p:nvSpPr>
        <p:spPr>
          <a:xfrm>
            <a:off x="5129279" y="4529880"/>
            <a:ext cx="701280" cy="280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CF871-A815-495F-8358-2E073ABC5E86}"/>
              </a:ext>
            </a:extLst>
          </p:cNvPr>
          <p:cNvSpPr/>
          <p:nvPr/>
        </p:nvSpPr>
        <p:spPr>
          <a:xfrm>
            <a:off x="5201640" y="4637880"/>
            <a:ext cx="701280" cy="280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1BE506-D56F-2E0B-D6EB-5227C7039611}"/>
              </a:ext>
            </a:extLst>
          </p:cNvPr>
          <p:cNvSpPr/>
          <p:nvPr/>
        </p:nvSpPr>
        <p:spPr>
          <a:xfrm>
            <a:off x="5310000" y="4781880"/>
            <a:ext cx="701280" cy="280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4D73A-6C9F-97A4-6B94-7E563432075D}"/>
              </a:ext>
            </a:extLst>
          </p:cNvPr>
          <p:cNvSpPr txBox="1"/>
          <p:nvPr/>
        </p:nvSpPr>
        <p:spPr>
          <a:xfrm>
            <a:off x="309960" y="5118479"/>
            <a:ext cx="26647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Check Password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0F7C96-5C77-C43C-F176-04C6E4DE465E}"/>
              </a:ext>
            </a:extLst>
          </p:cNvPr>
          <p:cNvSpPr/>
          <p:nvPr/>
        </p:nvSpPr>
        <p:spPr>
          <a:xfrm>
            <a:off x="4877279" y="6401519"/>
            <a:ext cx="1387799" cy="399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FE4307B-4595-C9C0-8B83-A48BB95B63A2}"/>
              </a:ext>
            </a:extLst>
          </p:cNvPr>
          <p:cNvSpPr/>
          <p:nvPr/>
        </p:nvSpPr>
        <p:spPr>
          <a:xfrm>
            <a:off x="945360" y="6365519"/>
            <a:ext cx="1920239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2E79-9D1E-3FA6-0E30-18EDDC642316}"/>
              </a:ext>
            </a:extLst>
          </p:cNvPr>
          <p:cNvSpPr txBox="1"/>
          <p:nvPr/>
        </p:nvSpPr>
        <p:spPr>
          <a:xfrm>
            <a:off x="998640" y="6454800"/>
            <a:ext cx="13543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 password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7B76C-795C-687D-F51D-B406D67534BB}"/>
              </a:ext>
            </a:extLst>
          </p:cNvPr>
          <p:cNvSpPr txBox="1"/>
          <p:nvPr/>
        </p:nvSpPr>
        <p:spPr>
          <a:xfrm>
            <a:off x="5060160" y="6454800"/>
            <a:ext cx="1258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pass Hash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02B547-5960-9CC5-59D7-904B25F84A56}"/>
              </a:ext>
            </a:extLst>
          </p:cNvPr>
          <p:cNvSpPr/>
          <p:nvPr/>
        </p:nvSpPr>
        <p:spPr>
          <a:xfrm>
            <a:off x="3048480" y="6346080"/>
            <a:ext cx="1317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EB23C6-EEA0-7FF7-6441-2FF6996DB1A1}"/>
              </a:ext>
            </a:extLst>
          </p:cNvPr>
          <p:cNvSpPr txBox="1"/>
          <p:nvPr/>
        </p:nvSpPr>
        <p:spPr>
          <a:xfrm>
            <a:off x="3034800" y="6437519"/>
            <a:ext cx="1331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Extra SALT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EC404C-279C-191F-6A2F-47FE684605A9}"/>
              </a:ext>
            </a:extLst>
          </p:cNvPr>
          <p:cNvSpPr/>
          <p:nvPr/>
        </p:nvSpPr>
        <p:spPr>
          <a:xfrm>
            <a:off x="4511520" y="5879520"/>
            <a:ext cx="822960" cy="631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81727B-2976-70E2-496A-FF1763929F28}"/>
              </a:ext>
            </a:extLst>
          </p:cNvPr>
          <p:cNvSpPr txBox="1"/>
          <p:nvPr/>
        </p:nvSpPr>
        <p:spPr>
          <a:xfrm>
            <a:off x="4232880" y="5505840"/>
            <a:ext cx="1344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 Again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530C15-54F1-77F5-71ED-0DD1D1CFEBDB}"/>
              </a:ext>
            </a:extLst>
          </p:cNvPr>
          <p:cNvSpPr/>
          <p:nvPr/>
        </p:nvSpPr>
        <p:spPr>
          <a:xfrm rot="5373000">
            <a:off x="5059442" y="6430651"/>
            <a:ext cx="1188719" cy="914400"/>
          </a:xfrm>
          <a:custGeom>
            <a:avLst/>
            <a:gdLst>
              <a:gd name="f0" fmla="val 0"/>
              <a:gd name="f1" fmla="val 144"/>
              <a:gd name="f2" fmla="val 122"/>
              <a:gd name="f3" fmla="val 85"/>
              <a:gd name="f4" fmla="val 69"/>
              <a:gd name="f5" fmla="val 55"/>
              <a:gd name="f6" fmla="val 97"/>
              <a:gd name="f7" fmla="val 44"/>
              <a:gd name="f8" fmla="val 111"/>
              <a:gd name="f9" fmla="val 61"/>
              <a:gd name="f10" fmla="val 30"/>
              <a:gd name="f11" fmla="val 17"/>
              <a:gd name="f12" fmla="val 95"/>
              <a:gd name="f13" fmla="val 81"/>
              <a:gd name="f14" fmla="val 24"/>
              <a:gd name="f15" fmla="val 71"/>
              <a:gd name="f16" fmla="val 35"/>
              <a:gd name="f17" fmla="val 62"/>
              <a:gd name="f18" fmla="val 25"/>
              <a:gd name="f19" fmla="val 48"/>
              <a:gd name="f20" fmla="val 18"/>
              <a:gd name="f21" fmla="val 32"/>
              <a:gd name="f22" fmla="val 31"/>
              <a:gd name="f23" fmla="val 46"/>
              <a:gd name="f24" fmla="val 58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44" h="122">
                <a:moveTo>
                  <a:pt x="f3" y="f4"/>
                </a:moveTo>
                <a:cubicBezTo>
                  <a:pt x="f3" y="f5"/>
                  <a:pt x="f6" y="f7"/>
                  <a:pt x="f8" y="f7"/>
                </a:cubicBezTo>
                <a:cubicBezTo>
                  <a:pt x="f8" y="f9"/>
                  <a:pt x="f8" y="f9"/>
                  <a:pt x="f8" y="f9"/>
                </a:cubicBezTo>
                <a:cubicBezTo>
                  <a:pt x="f1" y="f10"/>
                  <a:pt x="f1" y="f10"/>
                  <a:pt x="f1" y="f10"/>
                </a:cubicBezTo>
                <a:cubicBezTo>
                  <a:pt x="f8" y="f0"/>
                  <a:pt x="f8" y="f0"/>
                  <a:pt x="f8" y="f0"/>
                </a:cubicBezTo>
                <a:cubicBezTo>
                  <a:pt x="f8" y="f11"/>
                  <a:pt x="f8" y="f11"/>
                  <a:pt x="f8" y="f11"/>
                </a:cubicBezTo>
                <a:cubicBezTo>
                  <a:pt x="f12" y="f11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1" y="f0"/>
                  <a:pt x="f21" y="f0"/>
                  <a:pt x="f21" y="f0"/>
                </a:cubicBezTo>
                <a:cubicBezTo>
                  <a:pt x="f0" y="f22"/>
                  <a:pt x="f0" y="f22"/>
                  <a:pt x="f0" y="f22"/>
                </a:cubicBezTo>
                <a:cubicBezTo>
                  <a:pt x="f21" y="f9"/>
                  <a:pt x="f21" y="f9"/>
                  <a:pt x="f21" y="f9"/>
                </a:cubicBezTo>
                <a:cubicBezTo>
                  <a:pt x="f21" y="f7"/>
                  <a:pt x="f21" y="f7"/>
                  <a:pt x="f21" y="f7"/>
                </a:cubicBezTo>
                <a:cubicBezTo>
                  <a:pt x="f23" y="f7"/>
                  <a:pt x="f24" y="f5"/>
                  <a:pt x="f24" y="f4"/>
                </a:cubicBezTo>
                <a:cubicBezTo>
                  <a:pt x="f24" y="f2"/>
                  <a:pt x="f24" y="f2"/>
                  <a:pt x="f24" y="f2"/>
                </a:cubicBezTo>
                <a:cubicBezTo>
                  <a:pt x="f24" y="f2"/>
                  <a:pt x="f24" y="f2"/>
                  <a:pt x="f24" y="f2"/>
                </a:cubicBezTo>
                <a:cubicBezTo>
                  <a:pt x="f3" y="f2"/>
                  <a:pt x="f3" y="f2"/>
                  <a:pt x="f3" y="f2"/>
                </a:cubicBezTo>
                <a:cubicBezTo>
                  <a:pt x="f3" y="f2"/>
                  <a:pt x="f3" y="f2"/>
                  <a:pt x="f3" y="f2"/>
                </a:cubicBez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40E00E-FC18-8149-872D-24BC3036D6CE}"/>
              </a:ext>
            </a:extLst>
          </p:cNvPr>
          <p:cNvSpPr txBox="1"/>
          <p:nvPr/>
        </p:nvSpPr>
        <p:spPr>
          <a:xfrm>
            <a:off x="7082640" y="5377320"/>
            <a:ext cx="29970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Same HASH ?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assume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pass OK)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6E34F22-CD1F-010D-3602-5489B61CF435}"/>
              </a:ext>
            </a:extLst>
          </p:cNvPr>
          <p:cNvSpPr/>
          <p:nvPr/>
        </p:nvSpPr>
        <p:spPr>
          <a:xfrm>
            <a:off x="3108959" y="6309360"/>
            <a:ext cx="1387799" cy="399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D0B3D-8514-059D-66BD-7722E76B14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Hashing : Good for Signing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5D325B6-9E5C-E144-C9F5-13D0BC7837AD}"/>
              </a:ext>
            </a:extLst>
          </p:cNvPr>
          <p:cNvSpPr/>
          <p:nvPr/>
        </p:nvSpPr>
        <p:spPr>
          <a:xfrm>
            <a:off x="4389120" y="2324160"/>
            <a:ext cx="1387799" cy="399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03A928-7E66-A794-E8E4-FB042C473F65}"/>
              </a:ext>
            </a:extLst>
          </p:cNvPr>
          <p:cNvSpPr/>
          <p:nvPr/>
        </p:nvSpPr>
        <p:spPr>
          <a:xfrm>
            <a:off x="457200" y="2288160"/>
            <a:ext cx="365760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76956-0EF5-01FA-F649-175408A5A74F}"/>
              </a:ext>
            </a:extLst>
          </p:cNvPr>
          <p:cNvSpPr txBox="1"/>
          <p:nvPr/>
        </p:nvSpPr>
        <p:spPr>
          <a:xfrm>
            <a:off x="510480" y="2377439"/>
            <a:ext cx="24012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 message to sign 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8A4E9-4DCD-AE4D-2C06-2A68CD62856C}"/>
              </a:ext>
            </a:extLst>
          </p:cNvPr>
          <p:cNvSpPr txBox="1"/>
          <p:nvPr/>
        </p:nvSpPr>
        <p:spPr>
          <a:xfrm>
            <a:off x="4572000" y="2377439"/>
            <a:ext cx="12049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 Hash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12A53C-D4BE-B28E-7DD0-ABEE2ADE79FA}"/>
              </a:ext>
            </a:extLst>
          </p:cNvPr>
          <p:cNvSpPr/>
          <p:nvPr/>
        </p:nvSpPr>
        <p:spPr>
          <a:xfrm>
            <a:off x="4023360" y="1837799"/>
            <a:ext cx="822960" cy="631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9368F-56FE-7572-0396-3749421226B9}"/>
              </a:ext>
            </a:extLst>
          </p:cNvPr>
          <p:cNvSpPr txBox="1"/>
          <p:nvPr/>
        </p:nvSpPr>
        <p:spPr>
          <a:xfrm>
            <a:off x="4937760" y="1756800"/>
            <a:ext cx="29055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 to (example) 512 bits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291C354-93AD-792C-85C7-19DC03648127}"/>
              </a:ext>
            </a:extLst>
          </p:cNvPr>
          <p:cNvSpPr/>
          <p:nvPr/>
        </p:nvSpPr>
        <p:spPr>
          <a:xfrm>
            <a:off x="4937760" y="2906640"/>
            <a:ext cx="365760" cy="659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75ECC2-4746-D791-E9AB-F2B8AC732582}"/>
              </a:ext>
            </a:extLst>
          </p:cNvPr>
          <p:cNvSpPr/>
          <p:nvPr/>
        </p:nvSpPr>
        <p:spPr>
          <a:xfrm>
            <a:off x="4389120" y="3638160"/>
            <a:ext cx="2743199" cy="365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encrypted(msg Hash)</a:t>
            </a:r>
          </a:p>
        </p:txBody>
      </p:sp>
      <p:pic>
        <p:nvPicPr>
          <p:cNvPr id="12" name="">
            <a:extLst>
              <a:ext uri="{FF2B5EF4-FFF2-40B4-BE49-F238E27FC236}">
                <a16:creationId xmlns:a16="http://schemas.microsoft.com/office/drawing/2014/main" id="{BFE796E2-9C7D-408A-16F3-2F061F2659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51640" y="272052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>
            <a:extLst>
              <a:ext uri="{FF2B5EF4-FFF2-40B4-BE49-F238E27FC236}">
                <a16:creationId xmlns:a16="http://schemas.microsoft.com/office/drawing/2014/main" id="{2949865B-7D28-5651-6565-547987FDA0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29320" y="549468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466758-5058-26A0-F622-14AB344332F7}"/>
              </a:ext>
            </a:extLst>
          </p:cNvPr>
          <p:cNvSpPr txBox="1"/>
          <p:nvPr/>
        </p:nvSpPr>
        <p:spPr>
          <a:xfrm>
            <a:off x="5577840" y="2962079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8E1B5-EFFC-460F-5CC9-0A4B806D212B}"/>
              </a:ext>
            </a:extLst>
          </p:cNvPr>
          <p:cNvSpPr txBox="1"/>
          <p:nvPr/>
        </p:nvSpPr>
        <p:spPr>
          <a:xfrm>
            <a:off x="7362719" y="570816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832D577-9D66-9406-A606-80CE526D305E}"/>
              </a:ext>
            </a:extLst>
          </p:cNvPr>
          <p:cNvSpPr/>
          <p:nvPr/>
        </p:nvSpPr>
        <p:spPr>
          <a:xfrm>
            <a:off x="385200" y="3474720"/>
            <a:ext cx="6949440" cy="731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>
              <a:alpha val="2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8595C5-32E3-42D9-2457-2385C2635601}"/>
              </a:ext>
            </a:extLst>
          </p:cNvPr>
          <p:cNvSpPr/>
          <p:nvPr/>
        </p:nvSpPr>
        <p:spPr>
          <a:xfrm>
            <a:off x="457200" y="3620160"/>
            <a:ext cx="365760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57A93-85E6-36B5-C164-C3F39E34FCC1}"/>
              </a:ext>
            </a:extLst>
          </p:cNvPr>
          <p:cNvSpPr txBox="1"/>
          <p:nvPr/>
        </p:nvSpPr>
        <p:spPr>
          <a:xfrm>
            <a:off x="510480" y="3673439"/>
            <a:ext cx="24012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 message to sign 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D9C577-01C0-3BFD-FDAE-62EA7ED81EFD}"/>
              </a:ext>
            </a:extLst>
          </p:cNvPr>
          <p:cNvSpPr txBox="1"/>
          <p:nvPr/>
        </p:nvSpPr>
        <p:spPr>
          <a:xfrm>
            <a:off x="1645920" y="4389120"/>
            <a:ext cx="67553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Signed Message : clear text + extra signature (at bottom of page)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99F54C-61FA-194A-9FDB-51FCEFB937C8}"/>
              </a:ext>
            </a:extLst>
          </p:cNvPr>
          <p:cNvSpPr txBox="1"/>
          <p:nvPr/>
        </p:nvSpPr>
        <p:spPr>
          <a:xfrm>
            <a:off x="365760" y="5120639"/>
            <a:ext cx="646883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Check that a message signature is VALID 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92D3B5-555D-940D-D4C5-3EDD5033ED3F}"/>
              </a:ext>
            </a:extLst>
          </p:cNvPr>
          <p:cNvSpPr txBox="1"/>
          <p:nvPr/>
        </p:nvSpPr>
        <p:spPr>
          <a:xfrm>
            <a:off x="3200400" y="6300360"/>
            <a:ext cx="12049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 Hash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FDD40C9-A86F-3B83-40E6-1F2E19830D37}"/>
              </a:ext>
            </a:extLst>
          </p:cNvPr>
          <p:cNvSpPr/>
          <p:nvPr/>
        </p:nvSpPr>
        <p:spPr>
          <a:xfrm>
            <a:off x="2651760" y="5760720"/>
            <a:ext cx="822960" cy="631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2F27A-D040-C5A1-951E-A9562CABCFD9}"/>
              </a:ext>
            </a:extLst>
          </p:cNvPr>
          <p:cNvSpPr txBox="1"/>
          <p:nvPr/>
        </p:nvSpPr>
        <p:spPr>
          <a:xfrm>
            <a:off x="543240" y="5943600"/>
            <a:ext cx="21085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1: recompute Hash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59CC0A-E4D4-AFED-C68B-811462665A90}"/>
              </a:ext>
            </a:extLst>
          </p:cNvPr>
          <p:cNvSpPr txBox="1"/>
          <p:nvPr/>
        </p:nvSpPr>
        <p:spPr>
          <a:xfrm>
            <a:off x="4511520" y="59436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2: decrypt signature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C7FA29E-EC1C-F584-376C-E6B741C2526D}"/>
              </a:ext>
            </a:extLst>
          </p:cNvPr>
          <p:cNvSpPr/>
          <p:nvPr/>
        </p:nvSpPr>
        <p:spPr>
          <a:xfrm>
            <a:off x="6955560" y="5486399"/>
            <a:ext cx="365760" cy="659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F6517CF-6FD3-052E-C739-1AC600F74081}"/>
              </a:ext>
            </a:extLst>
          </p:cNvPr>
          <p:cNvSpPr/>
          <p:nvPr/>
        </p:nvSpPr>
        <p:spPr>
          <a:xfrm>
            <a:off x="6507000" y="6275519"/>
            <a:ext cx="1387799" cy="399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F98013-D1B5-BEC9-759F-36838F88A5A6}"/>
              </a:ext>
            </a:extLst>
          </p:cNvPr>
          <p:cNvSpPr txBox="1"/>
          <p:nvPr/>
        </p:nvSpPr>
        <p:spPr>
          <a:xfrm>
            <a:off x="6598440" y="6266520"/>
            <a:ext cx="12049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 Hash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F4AEBA-70E8-3138-044F-28AA1E75BCB3}"/>
              </a:ext>
            </a:extLst>
          </p:cNvPr>
          <p:cNvSpPr/>
          <p:nvPr/>
        </p:nvSpPr>
        <p:spPr>
          <a:xfrm>
            <a:off x="5029200" y="6675119"/>
            <a:ext cx="914400" cy="659520"/>
          </a:xfrm>
          <a:custGeom>
            <a:avLst/>
            <a:gdLst>
              <a:gd name="f0" fmla="val 0"/>
              <a:gd name="f1" fmla="val 144"/>
              <a:gd name="f2" fmla="val 122"/>
              <a:gd name="f3" fmla="val 85"/>
              <a:gd name="f4" fmla="val 69"/>
              <a:gd name="f5" fmla="val 55"/>
              <a:gd name="f6" fmla="val 97"/>
              <a:gd name="f7" fmla="val 44"/>
              <a:gd name="f8" fmla="val 111"/>
              <a:gd name="f9" fmla="val 61"/>
              <a:gd name="f10" fmla="val 30"/>
              <a:gd name="f11" fmla="val 17"/>
              <a:gd name="f12" fmla="val 95"/>
              <a:gd name="f13" fmla="val 81"/>
              <a:gd name="f14" fmla="val 24"/>
              <a:gd name="f15" fmla="val 71"/>
              <a:gd name="f16" fmla="val 35"/>
              <a:gd name="f17" fmla="val 62"/>
              <a:gd name="f18" fmla="val 25"/>
              <a:gd name="f19" fmla="val 48"/>
              <a:gd name="f20" fmla="val 18"/>
              <a:gd name="f21" fmla="val 32"/>
              <a:gd name="f22" fmla="val 31"/>
              <a:gd name="f23" fmla="val 46"/>
              <a:gd name="f24" fmla="val 58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44" h="122">
                <a:moveTo>
                  <a:pt x="f3" y="f4"/>
                </a:moveTo>
                <a:cubicBezTo>
                  <a:pt x="f3" y="f5"/>
                  <a:pt x="f6" y="f7"/>
                  <a:pt x="f8" y="f7"/>
                </a:cubicBezTo>
                <a:cubicBezTo>
                  <a:pt x="f8" y="f9"/>
                  <a:pt x="f8" y="f9"/>
                  <a:pt x="f8" y="f9"/>
                </a:cubicBezTo>
                <a:cubicBezTo>
                  <a:pt x="f1" y="f10"/>
                  <a:pt x="f1" y="f10"/>
                  <a:pt x="f1" y="f10"/>
                </a:cubicBezTo>
                <a:cubicBezTo>
                  <a:pt x="f8" y="f0"/>
                  <a:pt x="f8" y="f0"/>
                  <a:pt x="f8" y="f0"/>
                </a:cubicBezTo>
                <a:cubicBezTo>
                  <a:pt x="f8" y="f11"/>
                  <a:pt x="f8" y="f11"/>
                  <a:pt x="f8" y="f11"/>
                </a:cubicBezTo>
                <a:cubicBezTo>
                  <a:pt x="f12" y="f11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1" y="f0"/>
                  <a:pt x="f21" y="f0"/>
                  <a:pt x="f21" y="f0"/>
                </a:cubicBezTo>
                <a:cubicBezTo>
                  <a:pt x="f0" y="f22"/>
                  <a:pt x="f0" y="f22"/>
                  <a:pt x="f0" y="f22"/>
                </a:cubicBezTo>
                <a:cubicBezTo>
                  <a:pt x="f21" y="f9"/>
                  <a:pt x="f21" y="f9"/>
                  <a:pt x="f21" y="f9"/>
                </a:cubicBezTo>
                <a:cubicBezTo>
                  <a:pt x="f21" y="f7"/>
                  <a:pt x="f21" y="f7"/>
                  <a:pt x="f21" y="f7"/>
                </a:cubicBezTo>
                <a:cubicBezTo>
                  <a:pt x="f23" y="f7"/>
                  <a:pt x="f24" y="f5"/>
                  <a:pt x="f24" y="f4"/>
                </a:cubicBezTo>
                <a:cubicBezTo>
                  <a:pt x="f24" y="f2"/>
                  <a:pt x="f24" y="f2"/>
                  <a:pt x="f24" y="f2"/>
                </a:cubicBezTo>
                <a:cubicBezTo>
                  <a:pt x="f24" y="f2"/>
                  <a:pt x="f24" y="f2"/>
                  <a:pt x="f24" y="f2"/>
                </a:cubicBezTo>
                <a:cubicBezTo>
                  <a:pt x="f3" y="f2"/>
                  <a:pt x="f3" y="f2"/>
                  <a:pt x="f3" y="f2"/>
                </a:cubicBezTo>
                <a:cubicBezTo>
                  <a:pt x="f3" y="f2"/>
                  <a:pt x="f3" y="f2"/>
                  <a:pt x="f3" y="f2"/>
                </a:cubicBez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D34E14-E337-778A-F5E4-D715AA796CBB}"/>
              </a:ext>
            </a:extLst>
          </p:cNvPr>
          <p:cNvSpPr txBox="1"/>
          <p:nvPr/>
        </p:nvSpPr>
        <p:spPr>
          <a:xfrm>
            <a:off x="5865119" y="7060320"/>
            <a:ext cx="17658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3: check equals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D8AF-7463-D79F-C577-2DC8A19C73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Certificates = Signed Public Keys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FF89435-14CE-FE13-1E8A-97BCAA28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90199" y="2468880"/>
            <a:ext cx="3887640" cy="28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6B01D947-2811-74E8-CC81-BF15D6F0AA6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96720" y="1463039"/>
            <a:ext cx="2346480" cy="12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9E9809A-0657-9219-BFBE-679004DD642E}"/>
              </a:ext>
            </a:extLst>
          </p:cNvPr>
          <p:cNvSpPr/>
          <p:nvPr/>
        </p:nvSpPr>
        <p:spPr>
          <a:xfrm>
            <a:off x="1097280" y="2011680"/>
            <a:ext cx="1188719" cy="7315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>
              <a:alpha val="30000"/>
            </a:srgbClr>
          </a:solidFill>
          <a:ln w="18360">
            <a:solidFill>
              <a:srgbClr val="3465A4"/>
            </a:solidFill>
            <a:prstDash val="solid"/>
          </a:ln>
        </p:spPr>
        <p:txBody>
          <a:bodyPr vert="horz" wrap="non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A837127-D2D2-F1C8-53DC-26EA42502D07}"/>
              </a:ext>
            </a:extLst>
          </p:cNvPr>
          <p:cNvSpPr/>
          <p:nvPr/>
        </p:nvSpPr>
        <p:spPr>
          <a:xfrm rot="592200">
            <a:off x="1641365" y="2488861"/>
            <a:ext cx="1217519" cy="309240"/>
          </a:xfrm>
          <a:custGeom>
            <a:avLst>
              <a:gd name="f0" fmla="val 16919"/>
              <a:gd name="f1" fmla="val 776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C54358-16F8-62EF-70EF-665B22865CD4}"/>
              </a:ext>
            </a:extLst>
          </p:cNvPr>
          <p:cNvSpPr/>
          <p:nvPr/>
        </p:nvSpPr>
        <p:spPr>
          <a:xfrm rot="1459800">
            <a:off x="3275386" y="3002030"/>
            <a:ext cx="1676160" cy="309240"/>
          </a:xfrm>
          <a:custGeom>
            <a:avLst>
              <a:gd name="f0" fmla="val 17662"/>
              <a:gd name="f1" fmla="val 615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8" name="">
            <a:extLst>
              <a:ext uri="{FF2B5EF4-FFF2-40B4-BE49-F238E27FC236}">
                <a16:creationId xmlns:a16="http://schemas.microsoft.com/office/drawing/2014/main" id="{8AC0A24A-2998-E047-60B8-8FDC53E4CF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43600" y="3926520"/>
            <a:ext cx="4023360" cy="34801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A8E1308-65DF-3DAC-5F7A-9103867B48E1}"/>
              </a:ext>
            </a:extLst>
          </p:cNvPr>
          <p:cNvSpPr/>
          <p:nvPr/>
        </p:nvSpPr>
        <p:spPr>
          <a:xfrm rot="1552200">
            <a:off x="5509806" y="3663899"/>
            <a:ext cx="938160" cy="309240"/>
          </a:xfrm>
          <a:custGeom>
            <a:avLst>
              <a:gd name="f0" fmla="val 11533"/>
              <a:gd name="f1" fmla="val 620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2A322-9BFF-E481-ED86-2957DC9BE598}"/>
              </a:ext>
            </a:extLst>
          </p:cNvPr>
          <p:cNvSpPr txBox="1"/>
          <p:nvPr/>
        </p:nvSpPr>
        <p:spPr>
          <a:xfrm>
            <a:off x="3108959" y="6164280"/>
            <a:ext cx="250344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Certificate Public Key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Certificate Signature ...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40FA-216C-1B09-38DE-D4B923147B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13ABA-90AC-4E4C-6563-B1D88F48A699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D2328-173B-08E6-2A09-5635F3BA2D06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C5937-72B3-DAFA-1C07-ECB4F9869477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139A3-B30D-E82B-2601-59B7A2A62DE1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FCCF6A2-4A24-2282-1F26-A6E33A42B3C3}"/>
              </a:ext>
            </a:extLst>
          </p:cNvPr>
          <p:cNvSpPr/>
          <p:nvPr/>
        </p:nvSpPr>
        <p:spPr>
          <a:xfrm rot="2792400">
            <a:off x="3593273" y="1589759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9229B54-67BA-ABD5-6A03-4241843DC439}"/>
              </a:ext>
            </a:extLst>
          </p:cNvPr>
          <p:cNvSpPr/>
          <p:nvPr/>
        </p:nvSpPr>
        <p:spPr>
          <a:xfrm rot="2792400">
            <a:off x="5661520" y="473427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4A974B-A8C6-409A-91EE-70E841499D6E}"/>
              </a:ext>
            </a:extLst>
          </p:cNvPr>
          <p:cNvSpPr/>
          <p:nvPr/>
        </p:nvSpPr>
        <p:spPr>
          <a:xfrm rot="18807600" flipH="1">
            <a:off x="6588671" y="4766371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1D07EA-AFC3-89CD-E986-8668655D087F}"/>
              </a:ext>
            </a:extLst>
          </p:cNvPr>
          <p:cNvSpPr/>
          <p:nvPr/>
        </p:nvSpPr>
        <p:spPr>
          <a:xfrm rot="18807600" flipH="1">
            <a:off x="4574159" y="1603990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8FA35-79A2-26F4-6429-EF1097A42E00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F5673BD-9B07-EF7D-EF84-E2D4D6C4BE50}"/>
              </a:ext>
            </a:extLst>
          </p:cNvPr>
          <p:cNvSpPr/>
          <p:nvPr/>
        </p:nvSpPr>
        <p:spPr>
          <a:xfrm rot="2792400">
            <a:off x="1436502" y="6164809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DA50DA-9DC7-237F-97D6-7AC66AE340C8}"/>
              </a:ext>
            </a:extLst>
          </p:cNvPr>
          <p:cNvSpPr/>
          <p:nvPr/>
        </p:nvSpPr>
        <p:spPr>
          <a:xfrm rot="18807600" flipH="1">
            <a:off x="2182182" y="6165113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AC0F6-185E-89C7-C426-8D44A1F2365F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6619E-003E-E342-C6C6-48D5EEC48554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FA770-60A3-E56B-3F8D-F970205F3243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4DD38A-C11B-ADF6-9D94-063B70478C3B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B32315-CDDE-9B4A-4FCB-22D2EB11E22E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CBEDD3-50AD-7CBB-D21C-FB8C759A4CAB}"/>
              </a:ext>
            </a:extLst>
          </p:cNvPr>
          <p:cNvSpPr/>
          <p:nvPr/>
        </p:nvSpPr>
        <p:spPr>
          <a:xfrm rot="18807600" flipH="1">
            <a:off x="6276240" y="2838873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4EA6A76-CAF2-A589-6BDD-C37FC2E5D58F}"/>
              </a:ext>
            </a:extLst>
          </p:cNvPr>
          <p:cNvSpPr/>
          <p:nvPr/>
        </p:nvSpPr>
        <p:spPr>
          <a:xfrm rot="2792400">
            <a:off x="5527077" y="2817705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10204C-B29E-1E59-DE90-601203ED3DF4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B0517A-7233-7C0A-5CBD-410F321BEC03}"/>
              </a:ext>
            </a:extLst>
          </p:cNvPr>
          <p:cNvSpPr/>
          <p:nvPr/>
        </p:nvSpPr>
        <p:spPr>
          <a:xfrm rot="17001769">
            <a:off x="6575079" y="135294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F987C-CADE-17E0-AB06-04D7F0D821DE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9DD812F-D7E8-78D1-8238-535C385B8BCF}"/>
              </a:ext>
            </a:extLst>
          </p:cNvPr>
          <p:cNvSpPr/>
          <p:nvPr/>
        </p:nvSpPr>
        <p:spPr>
          <a:xfrm>
            <a:off x="7305480" y="1371599"/>
            <a:ext cx="2733480" cy="83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178E-0919-9CD1-93EB-2C8B28EDE1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 a BitCoin Transactions Chain</a:t>
            </a:r>
            <a:br>
              <a:rPr lang="en-US"/>
            </a:br>
            <a:r>
              <a:rPr lang="en-US"/>
              <a:t>BlockChain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15EC40F-62C3-670B-0CAC-0864C471BD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3200400"/>
            <a:ext cx="5714640" cy="266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2093-FD9F-3D00-30D1-E4DBA80937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Merkle Tree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89635E2-93D6-4FEA-D124-561C25637C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5400" y="1645920"/>
            <a:ext cx="10079640" cy="496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5237-70EB-48F5-8637-AD4957AB32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Proof Of Work, Mining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B2B6E8D-B35D-3B30-138B-12EE411836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5400" y="2491560"/>
            <a:ext cx="10079640" cy="400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FB42-DD40-3353-82C3-CAC32D96A1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5040"/>
            <a:ext cx="9071640" cy="1875240"/>
          </a:xfrm>
        </p:spPr>
        <p:txBody>
          <a:bodyPr/>
          <a:lstStyle/>
          <a:p>
            <a:pPr lvl="0"/>
            <a:r>
              <a:rPr lang="en-US"/>
              <a:t>Other BlockChains </a:t>
            </a:r>
            <a:br>
              <a:rPr lang="en-US"/>
            </a:br>
            <a:r>
              <a:rPr lang="en-US"/>
              <a:t>(for contracts, legal ownership, assurance, ..)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0A0529A-36A6-1A90-95A9-641287132D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06359" y="2194560"/>
            <a:ext cx="8029080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F273-4EE0-5B96-47EB-8184F88D90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Conclusion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72F8950-6EF8-1D84-5D66-11849AFE36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80159" y="2103120"/>
            <a:ext cx="7315200" cy="463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BB5C-A086-9125-8975-5C07DCBAEA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2530"/>
            <a:ext cx="9071640" cy="1185530"/>
          </a:xfrm>
        </p:spPr>
        <p:txBody>
          <a:bodyPr/>
          <a:lstStyle/>
          <a:p>
            <a:pPr lvl="0"/>
            <a:r>
              <a:rPr lang="en-US" dirty="0"/>
              <a:t>Authentication Server</a:t>
            </a:r>
            <a:br>
              <a:rPr lang="en-US" dirty="0"/>
            </a:br>
            <a:r>
              <a:rPr lang="en-US" dirty="0"/>
              <a:t>(or </a:t>
            </a:r>
            <a:r>
              <a:rPr lang="en-US" dirty="0" err="1"/>
              <a:t>substitued</a:t>
            </a:r>
            <a:r>
              <a:rPr lang="en-US" dirty="0"/>
              <a:t> server?)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6077C84-D64A-2091-F3F3-266E596242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889120" y="4933439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B77F9C86-EE55-B82C-A22F-BE12442C06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51920" y="217548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E4814C28-B8E9-C64E-776D-5E353F5A11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68040" y="215784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8395535-95E3-424B-9D68-4DCF1831453A}"/>
              </a:ext>
            </a:extLst>
          </p:cNvPr>
          <p:cNvSpPr/>
          <p:nvPr/>
        </p:nvSpPr>
        <p:spPr>
          <a:xfrm>
            <a:off x="5486399" y="3657600"/>
            <a:ext cx="2011680" cy="640080"/>
          </a:xfrm>
          <a:custGeom>
            <a:avLst>
              <a:gd name="f0" fmla="val 20115"/>
              <a:gd name="f1" fmla="val -616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21F1-B795-7763-8B50-EECDCECC92F0}"/>
              </a:ext>
            </a:extLst>
          </p:cNvPr>
          <p:cNvSpPr txBox="1"/>
          <p:nvPr/>
        </p:nvSpPr>
        <p:spPr>
          <a:xfrm>
            <a:off x="5669279" y="3746880"/>
            <a:ext cx="1284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Alice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2722D-BEF9-8751-0740-0A343455B322}"/>
              </a:ext>
            </a:extLst>
          </p:cNvPr>
          <p:cNvSpPr txBox="1"/>
          <p:nvPr/>
        </p:nvSpPr>
        <p:spPr>
          <a:xfrm>
            <a:off x="4546800" y="4386960"/>
            <a:ext cx="34084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(imitating Bob's voice)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DD4953-031D-9FA1-B55A-9A0D78E844EB}"/>
              </a:ext>
            </a:extLst>
          </p:cNvPr>
          <p:cNvSpPr/>
          <p:nvPr/>
        </p:nvSpPr>
        <p:spPr>
          <a:xfrm>
            <a:off x="5140080" y="6407180"/>
            <a:ext cx="3749040" cy="640080"/>
          </a:xfrm>
          <a:custGeom>
            <a:avLst>
              <a:gd name="f0" fmla="val 20405"/>
              <a:gd name="f1" fmla="val -1504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1012A-4D1D-B0AB-DF21-75AF0070B9CD}"/>
              </a:ext>
            </a:extLst>
          </p:cNvPr>
          <p:cNvSpPr txBox="1"/>
          <p:nvPr/>
        </p:nvSpPr>
        <p:spPr>
          <a:xfrm>
            <a:off x="5209630" y="6490093"/>
            <a:ext cx="3609940" cy="47425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victim of DNS Spoofing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26B7831-A984-5040-302A-9F3A6462784A}"/>
              </a:ext>
            </a:extLst>
          </p:cNvPr>
          <p:cNvSpPr/>
          <p:nvPr/>
        </p:nvSpPr>
        <p:spPr>
          <a:xfrm>
            <a:off x="3426685" y="2966450"/>
            <a:ext cx="2950535" cy="3561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21FEC49-A4D0-B63E-90CC-39EA26FFC7F1}"/>
              </a:ext>
            </a:extLst>
          </p:cNvPr>
          <p:cNvSpPr/>
          <p:nvPr/>
        </p:nvSpPr>
        <p:spPr>
          <a:xfrm>
            <a:off x="2419858" y="2248753"/>
            <a:ext cx="4015564" cy="640080"/>
          </a:xfrm>
          <a:custGeom>
            <a:avLst>
              <a:gd name="f0" fmla="val -3289"/>
              <a:gd name="f1" fmla="val 1912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A51C4-A888-0E86-BECD-D3DAF8FF6822}"/>
              </a:ext>
            </a:extLst>
          </p:cNvPr>
          <p:cNvSpPr txBox="1"/>
          <p:nvPr/>
        </p:nvSpPr>
        <p:spPr>
          <a:xfrm>
            <a:off x="2478060" y="2417810"/>
            <a:ext cx="3899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Bob ? Alice speaking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401A77-76ED-EC70-E384-5297DE92C1D7}"/>
              </a:ext>
            </a:extLst>
          </p:cNvPr>
          <p:cNvSpPr/>
          <p:nvPr/>
        </p:nvSpPr>
        <p:spPr>
          <a:xfrm>
            <a:off x="2431574" y="3161439"/>
            <a:ext cx="3931920" cy="640080"/>
          </a:xfrm>
          <a:custGeom>
            <a:avLst>
              <a:gd name="f0" fmla="val -183"/>
              <a:gd name="f1" fmla="val -421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2CE18-678D-5CAD-9157-E43F8B53BF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3163"/>
            <a:ext cx="9071640" cy="1244071"/>
          </a:xfrm>
        </p:spPr>
        <p:txBody>
          <a:bodyPr/>
          <a:lstStyle/>
          <a:p>
            <a:pPr lvl="0"/>
            <a:r>
              <a:rPr lang="en-US" dirty="0"/>
              <a:t>Client Authentication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76B12B8-089F-953B-37CE-AD2FA711B9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10640" y="215820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239D45E2-658A-570B-E93C-E7CC97F98F1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30726" y="5207856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2FD25-3380-F967-F096-75F7A43D7908}"/>
              </a:ext>
            </a:extLst>
          </p:cNvPr>
          <p:cNvSpPr txBox="1"/>
          <p:nvPr/>
        </p:nvSpPr>
        <p:spPr>
          <a:xfrm>
            <a:off x="2464334" y="3251799"/>
            <a:ext cx="3899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Bob ? Alice speaking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F7F8F093-96A2-0F64-E24D-01755619EDA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24440" y="210312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621E9F-91F6-5618-B7FA-B327EF82C09C}"/>
              </a:ext>
            </a:extLst>
          </p:cNvPr>
          <p:cNvSpPr txBox="1"/>
          <p:nvPr/>
        </p:nvSpPr>
        <p:spPr>
          <a:xfrm>
            <a:off x="7268580" y="3792959"/>
            <a:ext cx="1284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Alice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79B88-5591-2012-18F4-D15AC7CC4144}"/>
              </a:ext>
            </a:extLst>
          </p:cNvPr>
          <p:cNvSpPr txBox="1"/>
          <p:nvPr/>
        </p:nvSpPr>
        <p:spPr>
          <a:xfrm>
            <a:off x="2431574" y="3888999"/>
            <a:ext cx="3543704" cy="47425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(imitating Alice's voice)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1C8338-3640-9D3A-243E-5FC63DDD9966}"/>
              </a:ext>
            </a:extLst>
          </p:cNvPr>
          <p:cNvSpPr/>
          <p:nvPr/>
        </p:nvSpPr>
        <p:spPr>
          <a:xfrm>
            <a:off x="1371599" y="6227458"/>
            <a:ext cx="3125973" cy="925034"/>
          </a:xfrm>
          <a:custGeom>
            <a:avLst>
              <a:gd name="f0" fmla="val 76"/>
              <a:gd name="f1" fmla="val -652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545DB1-30DF-FF2E-5686-367A940D6AD9}"/>
              </a:ext>
            </a:extLst>
          </p:cNvPr>
          <p:cNvSpPr txBox="1"/>
          <p:nvPr/>
        </p:nvSpPr>
        <p:spPr>
          <a:xfrm>
            <a:off x="1420165" y="6259139"/>
            <a:ext cx="3125253" cy="4597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have been stolen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C61F8AF-274F-5852-E2E3-7EE325856DB0}"/>
              </a:ext>
            </a:extLst>
          </p:cNvPr>
          <p:cNvSpPr/>
          <p:nvPr/>
        </p:nvSpPr>
        <p:spPr>
          <a:xfrm>
            <a:off x="3887280" y="2633888"/>
            <a:ext cx="2950535" cy="3561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8B0F-5219-2559-F8D8-29876A1354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… Social Engineering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FDEDB42-4B1E-BAC4-8813-238EB866B355}"/>
              </a:ext>
            </a:extLst>
          </p:cNvPr>
          <p:cNvSpPr/>
          <p:nvPr/>
        </p:nvSpPr>
        <p:spPr>
          <a:xfrm>
            <a:off x="2468519" y="2560319"/>
            <a:ext cx="4726440" cy="640080"/>
          </a:xfrm>
          <a:custGeom>
            <a:avLst>
              <a:gd name="f0" fmla="val -151"/>
              <a:gd name="f1" fmla="val -421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3BB6C48-C065-3F93-F1D0-5CE19DAE79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10280" y="215820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7537DFD5-F902-9C44-17F8-0AE6041E3C1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82520" y="4491720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5B1EC-2E02-010D-77C4-E2B6803EFD1B}"/>
              </a:ext>
            </a:extLst>
          </p:cNvPr>
          <p:cNvSpPr txBox="1"/>
          <p:nvPr/>
        </p:nvSpPr>
        <p:spPr>
          <a:xfrm>
            <a:off x="2416320" y="2652119"/>
            <a:ext cx="47786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I am a friend of Alice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9788EDDB-6195-6FE7-C81B-B692211F5D4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24080" y="210312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67597-72DE-BAC0-ED86-083E97D39EA4}"/>
              </a:ext>
            </a:extLst>
          </p:cNvPr>
          <p:cNvSpPr txBox="1"/>
          <p:nvPr/>
        </p:nvSpPr>
        <p:spPr>
          <a:xfrm>
            <a:off x="6491880" y="3929760"/>
            <a:ext cx="4932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48E23-C238-0EE4-60CE-A7C2EFB1E3BF}"/>
              </a:ext>
            </a:extLst>
          </p:cNvPr>
          <p:cNvSpPr txBox="1"/>
          <p:nvPr/>
        </p:nvSpPr>
        <p:spPr>
          <a:xfrm>
            <a:off x="2468519" y="3287879"/>
            <a:ext cx="3989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She asked me to tell you..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54326-9D43-5BEC-7B09-3B15F28E23A4}"/>
              </a:ext>
            </a:extLst>
          </p:cNvPr>
          <p:cNvSpPr txBox="1"/>
          <p:nvPr/>
        </p:nvSpPr>
        <p:spPr>
          <a:xfrm>
            <a:off x="1371959" y="5575320"/>
            <a:ext cx="3931200" cy="4597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Bob is so naive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39F12-5C29-8AB8-615B-B0044DE2F00A}"/>
              </a:ext>
            </a:extLst>
          </p:cNvPr>
          <p:cNvSpPr txBox="1"/>
          <p:nvPr/>
        </p:nvSpPr>
        <p:spPr>
          <a:xfrm>
            <a:off x="4595400" y="4386960"/>
            <a:ext cx="24454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Sure, go ahead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9002-D89D-7C2D-3C61-7859A9F2B4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Authentication denied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E200B18-8C0D-86BB-C709-E519B0D069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55280" y="219456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3ED4B94C-F33D-4419-157C-987721EF40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51920" y="2175840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1FEDF-1BD5-1531-820A-7129F5C9AEF2}"/>
              </a:ext>
            </a:extLst>
          </p:cNvPr>
          <p:cNvSpPr txBox="1"/>
          <p:nvPr/>
        </p:nvSpPr>
        <p:spPr>
          <a:xfrm>
            <a:off x="2194560" y="2377439"/>
            <a:ext cx="3899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Alice speaking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AFF3E-7709-1B86-EED6-43E743E2C3D9}"/>
              </a:ext>
            </a:extLst>
          </p:cNvPr>
          <p:cNvSpPr txBox="1"/>
          <p:nvPr/>
        </p:nvSpPr>
        <p:spPr>
          <a:xfrm>
            <a:off x="3840479" y="3283199"/>
            <a:ext cx="448452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Your voice is strange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don't recognize Alice's voice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Bye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255591-2C94-F1EE-3483-06C0110096E5}"/>
              </a:ext>
            </a:extLst>
          </p:cNvPr>
          <p:cNvSpPr/>
          <p:nvPr/>
        </p:nvSpPr>
        <p:spPr>
          <a:xfrm rot="2700000">
            <a:off x="3657599" y="4846471"/>
            <a:ext cx="365760" cy="365760"/>
          </a:xfrm>
          <a:custGeom>
            <a:avLst>
              <a:gd name="f0" fmla="val 8092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744028-290E-AB73-BD45-8D2FA1C6A94F}"/>
              </a:ext>
            </a:extLst>
          </p:cNvPr>
          <p:cNvSpPr/>
          <p:nvPr/>
        </p:nvSpPr>
        <p:spPr>
          <a:xfrm>
            <a:off x="5237279" y="1748879"/>
            <a:ext cx="2011680" cy="640080"/>
          </a:xfrm>
          <a:custGeom>
            <a:avLst>
              <a:gd name="f0" fmla="val 20115"/>
              <a:gd name="f1" fmla="val -616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EC5501-7B68-CA8B-718E-C3F59CAF8C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Basic Authentication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239B878-DC4F-1C06-5B23-428D9A416E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002160" y="469836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D8A6D56A-81A8-DAF8-A0AA-C92424807B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2280" y="1455839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A39CB-4416-B8BE-2C8C-B45367B441E1}"/>
              </a:ext>
            </a:extLst>
          </p:cNvPr>
          <p:cNvSpPr txBox="1"/>
          <p:nvPr/>
        </p:nvSpPr>
        <p:spPr>
          <a:xfrm>
            <a:off x="1471320" y="1932119"/>
            <a:ext cx="2734920" cy="1566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Alice speaking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I am Alice: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 is ..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4AF0973F-9C29-497B-8FCB-267B7B4037F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680960" y="147456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9FD7E-8DC1-1823-3306-4C9B159DF1EF}"/>
              </a:ext>
            </a:extLst>
          </p:cNvPr>
          <p:cNvSpPr txBox="1"/>
          <p:nvPr/>
        </p:nvSpPr>
        <p:spPr>
          <a:xfrm>
            <a:off x="5573880" y="1838160"/>
            <a:ext cx="1284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Alice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3B1D3-10CB-0D75-DD9B-B0A8FC1E20C0}"/>
              </a:ext>
            </a:extLst>
          </p:cNvPr>
          <p:cNvSpPr txBox="1"/>
          <p:nvPr/>
        </p:nvSpPr>
        <p:spPr>
          <a:xfrm>
            <a:off x="4297680" y="2478240"/>
            <a:ext cx="34084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(imitating Bob's voice)</a:t>
            </a:r>
          </a:p>
        </p:txBody>
      </p:sp>
      <p:pic>
        <p:nvPicPr>
          <p:cNvPr id="10" name="">
            <a:extLst>
              <a:ext uri="{FF2B5EF4-FFF2-40B4-BE49-F238E27FC236}">
                <a16:creationId xmlns:a16="http://schemas.microsoft.com/office/drawing/2014/main" id="{B915E687-8182-F93F-4A48-A5151A8940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566160" y="466344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122B0-7B0A-F4C7-3A18-904724CB475C}"/>
              </a:ext>
            </a:extLst>
          </p:cNvPr>
          <p:cNvSpPr/>
          <p:nvPr/>
        </p:nvSpPr>
        <p:spPr>
          <a:xfrm>
            <a:off x="4297680" y="3211920"/>
            <a:ext cx="3200400" cy="640080"/>
          </a:xfrm>
          <a:custGeom>
            <a:avLst>
              <a:gd name="f0" fmla="val 19432"/>
              <a:gd name="f1" fmla="val -616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Your password is 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ADFA1-D894-92E9-0744-8EF48EC4E2AA}"/>
              </a:ext>
            </a:extLst>
          </p:cNvPr>
          <p:cNvSpPr txBox="1"/>
          <p:nvPr/>
        </p:nvSpPr>
        <p:spPr>
          <a:xfrm>
            <a:off x="4754879" y="5120639"/>
            <a:ext cx="2734920" cy="1566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Alice speaking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I am Alice: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 is 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FE67C-E1D4-329F-0166-D13E6B0B5681}"/>
              </a:ext>
            </a:extLst>
          </p:cNvPr>
          <p:cNvSpPr txBox="1"/>
          <p:nvPr/>
        </p:nvSpPr>
        <p:spPr>
          <a:xfrm>
            <a:off x="7585560" y="6492240"/>
            <a:ext cx="1284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Alice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1E8CD-588C-011B-A06B-B35FF5DEFA82}"/>
              </a:ext>
            </a:extLst>
          </p:cNvPr>
          <p:cNvSpPr txBox="1"/>
          <p:nvPr/>
        </p:nvSpPr>
        <p:spPr>
          <a:xfrm>
            <a:off x="5577840" y="6947279"/>
            <a:ext cx="329183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Your password is OK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A9FD7AB-8291-2B24-3D75-56BB18EAD8E2}"/>
              </a:ext>
            </a:extLst>
          </p:cNvPr>
          <p:cNvSpPr/>
          <p:nvPr/>
        </p:nvSpPr>
        <p:spPr>
          <a:xfrm>
            <a:off x="8138160" y="2560319"/>
            <a:ext cx="640080" cy="1188719"/>
          </a:xfrm>
          <a:custGeom>
            <a:avLst>
              <a:gd name="f0" fmla="val 4200000"/>
              <a:gd name="f1" fmla="val 9540000"/>
              <a:gd name="f2" fmla="val 6142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5E7F190-2443-EFA0-0530-0B71B0725C2B}"/>
              </a:ext>
            </a:extLst>
          </p:cNvPr>
          <p:cNvSpPr/>
          <p:nvPr/>
        </p:nvSpPr>
        <p:spPr>
          <a:xfrm flipH="1">
            <a:off x="4206240" y="4206240"/>
            <a:ext cx="1188719" cy="914400"/>
          </a:xfrm>
          <a:custGeom>
            <a:avLst>
              <a:gd name="f0" fmla="val 19740000"/>
              <a:gd name="f1" fmla="val 4140000"/>
              <a:gd name="f2" fmla="val 605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E274-2EE1-B867-57C9-4046429522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Password Challenge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78410F2-1873-5F19-8007-36168E9BB1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2280" y="145620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C3C2F5F5-3EF5-4888-FD94-17A6D713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86800" y="142668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6EE24-97DE-07BB-E887-02FA9E3EF504}"/>
              </a:ext>
            </a:extLst>
          </p:cNvPr>
          <p:cNvSpPr txBox="1"/>
          <p:nvPr/>
        </p:nvSpPr>
        <p:spPr>
          <a:xfrm>
            <a:off x="1471680" y="1932479"/>
            <a:ext cx="231732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Alice speaking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A57B-F048-155C-A574-63ADD4B4A373}"/>
              </a:ext>
            </a:extLst>
          </p:cNvPr>
          <p:cNvSpPr txBox="1"/>
          <p:nvPr/>
        </p:nvSpPr>
        <p:spPr>
          <a:xfrm>
            <a:off x="5577840" y="2560319"/>
            <a:ext cx="36568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Really ?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Proove me your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A783A-C4AD-44B2-AB17-8A7000EA0481}"/>
              </a:ext>
            </a:extLst>
          </p:cNvPr>
          <p:cNvSpPr txBox="1"/>
          <p:nvPr/>
        </p:nvSpPr>
        <p:spPr>
          <a:xfrm>
            <a:off x="1463039" y="3383280"/>
            <a:ext cx="389628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don't give my password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can give you only a clue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you can check with Trent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0101C-554B-2D7F-5D4F-6FB9ABBE8EE6}"/>
              </a:ext>
            </a:extLst>
          </p:cNvPr>
          <p:cNvSpPr txBox="1"/>
          <p:nvPr/>
        </p:nvSpPr>
        <p:spPr>
          <a:xfrm>
            <a:off x="4181760" y="4658040"/>
            <a:ext cx="57358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OK, Send me you pass hashed by “X”</a:t>
            </a:r>
          </a:p>
        </p:txBody>
      </p:sp>
      <p:pic>
        <p:nvPicPr>
          <p:cNvPr id="9" name="">
            <a:extLst>
              <a:ext uri="{FF2B5EF4-FFF2-40B4-BE49-F238E27FC236}">
                <a16:creationId xmlns:a16="http://schemas.microsoft.com/office/drawing/2014/main" id="{1CE80A1E-239D-E558-9FF5-3534925226E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10320" y="5394960"/>
            <a:ext cx="1051560" cy="14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13F7E-6AD8-2361-6719-6589DABF8A26}"/>
              </a:ext>
            </a:extLst>
          </p:cNvPr>
          <p:cNvSpPr txBox="1"/>
          <p:nvPr/>
        </p:nvSpPr>
        <p:spPr>
          <a:xfrm>
            <a:off x="1579319" y="5115240"/>
            <a:ext cx="41310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.. Compute Y=hash(P,X)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It is “Y”</a:t>
            </a: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0483E55D-3CA6-31CC-0935-AC6D63ED3AE4}"/>
              </a:ext>
            </a:extLst>
          </p:cNvPr>
          <p:cNvSpPr/>
          <p:nvPr/>
        </p:nvSpPr>
        <p:spPr>
          <a:xfrm flipH="1">
            <a:off x="6949440" y="5669279"/>
            <a:ext cx="1097280" cy="18288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0C1E4-AF98-C1AF-FCB9-E1A7BD9CC991}"/>
              </a:ext>
            </a:extLst>
          </p:cNvPr>
          <p:cNvSpPr txBox="1"/>
          <p:nvPr/>
        </p:nvSpPr>
        <p:spPr>
          <a:xfrm>
            <a:off x="6771600" y="6309360"/>
            <a:ext cx="337824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Is it True that ?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“Y” ?= Alice pass hashed by “X”</a:t>
            </a: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ABAED45B-539D-B599-7668-D0A48C821C5E}"/>
              </a:ext>
            </a:extLst>
          </p:cNvPr>
          <p:cNvSpPr/>
          <p:nvPr/>
        </p:nvSpPr>
        <p:spPr>
          <a:xfrm flipH="1">
            <a:off x="4480560" y="7406640"/>
            <a:ext cx="39319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F7DAD-F2B2-3AB9-7F4A-BE1447277B89}"/>
              </a:ext>
            </a:extLst>
          </p:cNvPr>
          <p:cNvSpPr txBox="1"/>
          <p:nvPr/>
        </p:nvSpPr>
        <p:spPr>
          <a:xfrm>
            <a:off x="4219200" y="6947279"/>
            <a:ext cx="145007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 Alice</a:t>
            </a: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87987AE0-270D-0FC9-D2D6-BB25A55F2131}"/>
              </a:ext>
            </a:extLst>
          </p:cNvPr>
          <p:cNvSpPr/>
          <p:nvPr/>
        </p:nvSpPr>
        <p:spPr>
          <a:xfrm>
            <a:off x="7040880" y="6035040"/>
            <a:ext cx="1005840" cy="9144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9D6E-FA7E-D427-9448-AE891C57F1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Trusted Thirdparty...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63618D5-9513-83CE-7BF4-14D18BE070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2640" y="1483559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2887D4C3-4A44-4676-B9C8-A8E7716B42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87160" y="145404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0D1DF-0D3F-3522-8110-598412FE73FA}"/>
              </a:ext>
            </a:extLst>
          </p:cNvPr>
          <p:cNvSpPr txBox="1"/>
          <p:nvPr/>
        </p:nvSpPr>
        <p:spPr>
          <a:xfrm>
            <a:off x="1554479" y="1645920"/>
            <a:ext cx="231732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Alice speaking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F69C6-B9E1-F8C7-5C3C-74B1EDF08308}"/>
              </a:ext>
            </a:extLst>
          </p:cNvPr>
          <p:cNvSpPr txBox="1"/>
          <p:nvPr/>
        </p:nvSpPr>
        <p:spPr>
          <a:xfrm>
            <a:off x="5029200" y="2006280"/>
            <a:ext cx="36568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Really ?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Proove me your identity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A4C3553C-25E9-5247-FE9B-99E5965908C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663440" y="3131279"/>
            <a:ext cx="1051560" cy="14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AABBF4F2-C40E-D9D5-1775-9F6338F8D0E6}"/>
              </a:ext>
            </a:extLst>
          </p:cNvPr>
          <p:cNvSpPr/>
          <p:nvPr/>
        </p:nvSpPr>
        <p:spPr>
          <a:xfrm>
            <a:off x="1463039" y="3882239"/>
            <a:ext cx="301752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D03AF-1DD2-3ADE-A177-7F6705DF81AE}"/>
              </a:ext>
            </a:extLst>
          </p:cNvPr>
          <p:cNvSpPr txBox="1"/>
          <p:nvPr/>
        </p:nvSpPr>
        <p:spPr>
          <a:xfrm>
            <a:off x="65880" y="4173840"/>
            <a:ext cx="3686039" cy="858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(“Trent”) certify this token paper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was delivered to Alice on jun 2017: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XADS4FSQ3RTXF</a:t>
            </a: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DB6FA639-C0B3-0D82-AA5E-1D8E7297B975}"/>
              </a:ext>
            </a:extLst>
          </p:cNvPr>
          <p:cNvSpPr/>
          <p:nvPr/>
        </p:nvSpPr>
        <p:spPr>
          <a:xfrm flipH="1">
            <a:off x="1573920" y="4173840"/>
            <a:ext cx="283463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8021AD-61B9-C862-5657-964FAC0ADD0B}"/>
              </a:ext>
            </a:extLst>
          </p:cNvPr>
          <p:cNvSpPr txBox="1"/>
          <p:nvPr/>
        </p:nvSpPr>
        <p:spPr>
          <a:xfrm>
            <a:off x="1005840" y="3034440"/>
            <a:ext cx="364032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Please Attest I am Alice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(here is my password)</a:t>
            </a: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5FB2FD5A-F61A-3003-1777-2C8AF89328D2}"/>
              </a:ext>
            </a:extLst>
          </p:cNvPr>
          <p:cNvSpPr/>
          <p:nvPr/>
        </p:nvSpPr>
        <p:spPr>
          <a:xfrm>
            <a:off x="1554479" y="5120639"/>
            <a:ext cx="6035040" cy="144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C17E0C-161D-3DCA-A01B-6AAF247537B0}"/>
              </a:ext>
            </a:extLst>
          </p:cNvPr>
          <p:cNvSpPr txBox="1"/>
          <p:nvPr/>
        </p:nvSpPr>
        <p:spPr>
          <a:xfrm>
            <a:off x="1463039" y="5226480"/>
            <a:ext cx="73936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Bob: Ask “Trent” … he prooved my identity by token XADS4FSQ3RTXF</a:t>
            </a: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2E22326B-8B80-7FC1-F887-C56269E8CEFC}"/>
              </a:ext>
            </a:extLst>
          </p:cNvPr>
          <p:cNvSpPr/>
          <p:nvPr/>
        </p:nvSpPr>
        <p:spPr>
          <a:xfrm flipH="1">
            <a:off x="5760720" y="5866560"/>
            <a:ext cx="237744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E600F-5816-E678-A674-4D42894E845E}"/>
              </a:ext>
            </a:extLst>
          </p:cNvPr>
          <p:cNvSpPr txBox="1"/>
          <p:nvPr/>
        </p:nvSpPr>
        <p:spPr>
          <a:xfrm>
            <a:off x="5669279" y="5958000"/>
            <a:ext cx="39708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Is it true this token was given to Alice: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XADS4FSQ3RTXF  ?</a:t>
            </a: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15271DEA-AD6A-DEB5-8E8A-CE96C19C261F}"/>
              </a:ext>
            </a:extLst>
          </p:cNvPr>
          <p:cNvSpPr/>
          <p:nvPr/>
        </p:nvSpPr>
        <p:spPr>
          <a:xfrm>
            <a:off x="5852160" y="6880320"/>
            <a:ext cx="2286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61BB3-6759-7333-D6F2-1BD83A4D2844}"/>
              </a:ext>
            </a:extLst>
          </p:cNvPr>
          <p:cNvSpPr txBox="1"/>
          <p:nvPr/>
        </p:nvSpPr>
        <p:spPr>
          <a:xfrm>
            <a:off x="5029200" y="6961680"/>
            <a:ext cx="50986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Yes (And Alice did not complain yet being stolen)</a:t>
            </a: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DF585913-2B20-B872-6A8E-495545955A93}"/>
              </a:ext>
            </a:extLst>
          </p:cNvPr>
          <p:cNvSpPr/>
          <p:nvPr/>
        </p:nvSpPr>
        <p:spPr>
          <a:xfrm flipH="1">
            <a:off x="1371599" y="7452000"/>
            <a:ext cx="67665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9171B7-A407-CFC2-A2A6-2B94527C5488}"/>
              </a:ext>
            </a:extLst>
          </p:cNvPr>
          <p:cNvSpPr txBox="1"/>
          <p:nvPr/>
        </p:nvSpPr>
        <p:spPr>
          <a:xfrm>
            <a:off x="2103120" y="7093440"/>
            <a:ext cx="10555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 Alice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0608-1B94-50FC-3004-305357634E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Problems With Thirdparties...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C300463-0E13-9DDC-3A18-8662D31FE2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0999" y="187956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C4732470-337F-7BE2-45DF-CDE0AC3AE74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795520" y="185004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64050619-7DE4-5124-1B9C-72E7FD711FF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314240" y="4327920"/>
            <a:ext cx="1051560" cy="14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F9E3DB6-F202-BF1B-A79D-937889658F62}"/>
              </a:ext>
            </a:extLst>
          </p:cNvPr>
          <p:cNvSpPr/>
          <p:nvPr/>
        </p:nvSpPr>
        <p:spPr>
          <a:xfrm>
            <a:off x="1936800" y="3230640"/>
            <a:ext cx="2194560" cy="15544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B1CE535C-1C4C-C3C2-C51D-E133344DB36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38280" y="337680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9B41BCC5-150C-4BDD-BC17-DFD83B2BD0B9}"/>
              </a:ext>
            </a:extLst>
          </p:cNvPr>
          <p:cNvSpPr/>
          <p:nvPr/>
        </p:nvSpPr>
        <p:spPr>
          <a:xfrm flipH="1">
            <a:off x="5411520" y="3139199"/>
            <a:ext cx="3200399" cy="164592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9" name="">
            <a:extLst>
              <a:ext uri="{FF2B5EF4-FFF2-40B4-BE49-F238E27FC236}">
                <a16:creationId xmlns:a16="http://schemas.microsoft.com/office/drawing/2014/main" id="{126B62C2-D1AF-7F90-DA7B-63F8F00CA5E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461639" y="3322079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7491B0E5-E761-ACF5-0C8C-34280C00553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799160" y="5029200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>
            <a:extLst>
              <a:ext uri="{FF2B5EF4-FFF2-40B4-BE49-F238E27FC236}">
                <a16:creationId xmlns:a16="http://schemas.microsoft.com/office/drawing/2014/main" id="{0D17F8E9-E093-FE85-B6FB-F56900FE622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126480" y="5029200"/>
            <a:ext cx="3566160" cy="23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2A321-72EA-D62D-688E-E952EE23856D}"/>
              </a:ext>
            </a:extLst>
          </p:cNvPr>
          <p:cNvSpPr txBox="1"/>
          <p:nvPr/>
        </p:nvSpPr>
        <p:spPr>
          <a:xfrm>
            <a:off x="1737359" y="2396880"/>
            <a:ext cx="32004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!  Are you Trent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D1129-D9BC-174F-1458-20936FFB0DBD}"/>
              </a:ext>
            </a:extLst>
          </p:cNvPr>
          <p:cNvSpPr txBox="1"/>
          <p:nvPr/>
        </p:nvSpPr>
        <p:spPr>
          <a:xfrm>
            <a:off x="1737359" y="5394960"/>
            <a:ext cx="237743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Are You Alice?</a:t>
            </a: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10BFB16E-4792-474A-936B-820731192788}"/>
              </a:ext>
            </a:extLst>
          </p:cNvPr>
          <p:cNvSpPr/>
          <p:nvPr/>
        </p:nvSpPr>
        <p:spPr>
          <a:xfrm flipH="1" flipV="1">
            <a:off x="3657600" y="4937760"/>
            <a:ext cx="457200" cy="365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5CBB-269E-EE12-4040-359A1FC9DC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Physical Hand-Shake</a:t>
            </a:r>
            <a:br>
              <a:rPr lang="en-US"/>
            </a:br>
            <a:r>
              <a:rPr lang="en-US"/>
              <a:t>... Exchange Shared Key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E11A310-4E5E-92BA-8171-EC01BF2BB75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1809719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2AFF2C17-3A2B-000E-3DB7-2DD81E004CB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01680" y="179244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7C59721-1D05-7E9A-DEAB-0FD3ADCA4534}"/>
              </a:ext>
            </a:extLst>
          </p:cNvPr>
          <p:cNvSpPr/>
          <p:nvPr/>
        </p:nvSpPr>
        <p:spPr>
          <a:xfrm flipV="1">
            <a:off x="4206240" y="3200400"/>
            <a:ext cx="1188719" cy="4572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153E4-468C-1A23-3B38-87818B4D8DAF}"/>
              </a:ext>
            </a:extLst>
          </p:cNvPr>
          <p:cNvSpPr txBox="1"/>
          <p:nvPr/>
        </p:nvSpPr>
        <p:spPr>
          <a:xfrm>
            <a:off x="753840" y="3732480"/>
            <a:ext cx="85489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Bob, here is a secret “key” for talking to you in 6 monthes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16FB13B9-3296-09BD-5BDC-A81A876AE7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80" y="491580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8AC4D541-782C-CDCF-3976-D5F2C123388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29600" y="480708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E7CD1CD6-4A2A-34BA-1812-318C7890F746}"/>
              </a:ext>
            </a:extLst>
          </p:cNvPr>
          <p:cNvSpPr/>
          <p:nvPr/>
        </p:nvSpPr>
        <p:spPr>
          <a:xfrm>
            <a:off x="2103120" y="5574960"/>
            <a:ext cx="57607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9A278-F000-47D6-0EFC-2A0265BAD6CE}"/>
              </a:ext>
            </a:extLst>
          </p:cNvPr>
          <p:cNvSpPr txBox="1"/>
          <p:nvPr/>
        </p:nvSpPr>
        <p:spPr>
          <a:xfrm>
            <a:off x="2103120" y="4789800"/>
            <a:ext cx="4034879" cy="16261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Bob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Let us use our private shared key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(remember I gave you last 6 monthes)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 Switch Encrypted **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SDFG23456RGQEST43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2798-AEC6-3FD3-3A03-4A6A56762A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Communications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6D7B2-BDF0-FF2B-0730-EEE1001C95AF}"/>
              </a:ext>
            </a:extLst>
          </p:cNvPr>
          <p:cNvSpPr txBox="1"/>
          <p:nvPr/>
        </p:nvSpPr>
        <p:spPr>
          <a:xfrm>
            <a:off x="1645920" y="2558160"/>
            <a:ext cx="25506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Point - to - 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72F43-8DA9-2C92-9460-2DA1F01128A0}"/>
              </a:ext>
            </a:extLst>
          </p:cNvPr>
          <p:cNvSpPr txBox="1"/>
          <p:nvPr/>
        </p:nvSpPr>
        <p:spPr>
          <a:xfrm>
            <a:off x="7014239" y="2558160"/>
            <a:ext cx="16725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Broadcast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08E516C-3670-864B-E076-44DAB59033A2}"/>
              </a:ext>
            </a:extLst>
          </p:cNvPr>
          <p:cNvSpPr/>
          <p:nvPr/>
        </p:nvSpPr>
        <p:spPr>
          <a:xfrm>
            <a:off x="3828959" y="400392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1D14C513-35B9-D9DC-4240-B36E1ED04A5E}"/>
              </a:ext>
            </a:extLst>
          </p:cNvPr>
          <p:cNvSpPr/>
          <p:nvPr/>
        </p:nvSpPr>
        <p:spPr>
          <a:xfrm flipH="1">
            <a:off x="3554640" y="4278240"/>
            <a:ext cx="27431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243431E-57CF-4250-0B80-794EFF4497B5}"/>
              </a:ext>
            </a:extLst>
          </p:cNvPr>
          <p:cNvSpPr/>
          <p:nvPr/>
        </p:nvSpPr>
        <p:spPr>
          <a:xfrm>
            <a:off x="3371760" y="4186799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107F143F-54FB-F5A5-3B98-521039BD7B77}"/>
              </a:ext>
            </a:extLst>
          </p:cNvPr>
          <p:cNvSpPr/>
          <p:nvPr/>
        </p:nvSpPr>
        <p:spPr>
          <a:xfrm>
            <a:off x="1737359" y="4114800"/>
            <a:ext cx="13716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6C652A71-C6D1-EC35-C19F-6CA003CE3D5F}"/>
              </a:ext>
            </a:extLst>
          </p:cNvPr>
          <p:cNvSpPr/>
          <p:nvPr/>
        </p:nvSpPr>
        <p:spPr>
          <a:xfrm flipH="1">
            <a:off x="1737359" y="4572000"/>
            <a:ext cx="13716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8E0A5-6D82-EEFC-7CD7-4521D2B3610A}"/>
              </a:ext>
            </a:extLst>
          </p:cNvPr>
          <p:cNvSpPr txBox="1"/>
          <p:nvPr/>
        </p:nvSpPr>
        <p:spPr>
          <a:xfrm>
            <a:off x="3017520" y="3238200"/>
            <a:ext cx="138455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Destination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Address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9C75C-91FE-A9B1-E7E3-94812F7DC602}"/>
              </a:ext>
            </a:extLst>
          </p:cNvPr>
          <p:cNvSpPr txBox="1"/>
          <p:nvPr/>
        </p:nvSpPr>
        <p:spPr>
          <a:xfrm>
            <a:off x="500400" y="4975560"/>
            <a:ext cx="370583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Dual Channel Communication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...example for Request - Response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48AA12D-0EF0-EF57-02DA-8325FA76D329}"/>
              </a:ext>
            </a:extLst>
          </p:cNvPr>
          <p:cNvSpPr/>
          <p:nvPr/>
        </p:nvSpPr>
        <p:spPr>
          <a:xfrm>
            <a:off x="274320" y="402336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2F412F-0BCC-5DCB-086F-B719814E123F}"/>
              </a:ext>
            </a:extLst>
          </p:cNvPr>
          <p:cNvSpPr/>
          <p:nvPr/>
        </p:nvSpPr>
        <p:spPr>
          <a:xfrm>
            <a:off x="6766560" y="393192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B182573E-BC71-B9C6-08FC-CC549DBFB4AB}"/>
              </a:ext>
            </a:extLst>
          </p:cNvPr>
          <p:cNvSpPr/>
          <p:nvPr/>
        </p:nvSpPr>
        <p:spPr>
          <a:xfrm>
            <a:off x="8046720" y="4114800"/>
            <a:ext cx="13716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DABFD5A8-2C9D-6397-5287-91052D988012}"/>
              </a:ext>
            </a:extLst>
          </p:cNvPr>
          <p:cNvSpPr/>
          <p:nvPr/>
        </p:nvSpPr>
        <p:spPr>
          <a:xfrm>
            <a:off x="8046720" y="4186799"/>
            <a:ext cx="1371600" cy="2937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F2A31CBA-E67A-DD4F-861B-4E23B38747FE}"/>
              </a:ext>
            </a:extLst>
          </p:cNvPr>
          <p:cNvSpPr/>
          <p:nvPr/>
        </p:nvSpPr>
        <p:spPr>
          <a:xfrm>
            <a:off x="8046720" y="4268160"/>
            <a:ext cx="1371600" cy="669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483CC624-07C8-35DC-0A3D-B8F13101F050}"/>
              </a:ext>
            </a:extLst>
          </p:cNvPr>
          <p:cNvSpPr/>
          <p:nvPr/>
        </p:nvSpPr>
        <p:spPr>
          <a:xfrm>
            <a:off x="8046720" y="4297680"/>
            <a:ext cx="1371600" cy="100584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A42987E5-19A6-62DF-6F30-F715885DC59A}"/>
              </a:ext>
            </a:extLst>
          </p:cNvPr>
          <p:cNvSpPr/>
          <p:nvPr/>
        </p:nvSpPr>
        <p:spPr>
          <a:xfrm flipV="1">
            <a:off x="8046720" y="3749040"/>
            <a:ext cx="1371600" cy="2937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B80E5D57-F794-3A8F-C564-35A012490CD5}"/>
              </a:ext>
            </a:extLst>
          </p:cNvPr>
          <p:cNvSpPr/>
          <p:nvPr/>
        </p:nvSpPr>
        <p:spPr>
          <a:xfrm flipV="1">
            <a:off x="8046720" y="3291839"/>
            <a:ext cx="1371600" cy="6696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9E5B-2834-FFFA-8166-7DBA344E97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“Key” recomputed from Data ...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BD649A0-F4F2-7087-98AE-8D53A785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2959" y="226692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63943533-8ECB-68AB-88FB-5D1FADCF82D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59280" y="215820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A9AF5-2339-B56C-186D-5F5B961357F4}"/>
              </a:ext>
            </a:extLst>
          </p:cNvPr>
          <p:cNvSpPr txBox="1"/>
          <p:nvPr/>
        </p:nvSpPr>
        <p:spPr>
          <a:xfrm>
            <a:off x="1851119" y="2834640"/>
            <a:ext cx="1194479" cy="1370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“Hi ...”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blabla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“Regards”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7DA4BFF1-C60E-BA35-5FA1-8C4214D765A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37760" y="416952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C37CE21-42CA-0942-14C9-8ADA72F9B9A4}"/>
              </a:ext>
            </a:extLst>
          </p:cNvPr>
          <p:cNvSpPr/>
          <p:nvPr/>
        </p:nvSpPr>
        <p:spPr>
          <a:xfrm>
            <a:off x="3108959" y="2377439"/>
            <a:ext cx="457200" cy="640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39683-3D72-B89C-0246-AB9E5E8D1896}"/>
              </a:ext>
            </a:extLst>
          </p:cNvPr>
          <p:cNvSpPr txBox="1"/>
          <p:nvPr/>
        </p:nvSpPr>
        <p:spPr>
          <a:xfrm>
            <a:off x="2651760" y="1563480"/>
            <a:ext cx="24688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 using “Key”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D24309-7E22-B7C9-DD46-F4EE14D39552}"/>
              </a:ext>
            </a:extLst>
          </p:cNvPr>
          <p:cNvSpPr/>
          <p:nvPr/>
        </p:nvSpPr>
        <p:spPr>
          <a:xfrm>
            <a:off x="6766560" y="2468880"/>
            <a:ext cx="457200" cy="640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9EBBD-1968-E804-E453-79BB3F244BC6}"/>
              </a:ext>
            </a:extLst>
          </p:cNvPr>
          <p:cNvSpPr txBox="1"/>
          <p:nvPr/>
        </p:nvSpPr>
        <p:spPr>
          <a:xfrm>
            <a:off x="6309360" y="1654919"/>
            <a:ext cx="24688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Decrypt using “Key”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F578095-3BC8-8DAC-15D9-45F7C6AF34E3}"/>
              </a:ext>
            </a:extLst>
          </p:cNvPr>
          <p:cNvSpPr/>
          <p:nvPr/>
        </p:nvSpPr>
        <p:spPr>
          <a:xfrm>
            <a:off x="4023360" y="2890079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420C151-F52A-BF4E-06A1-609C6094A369}"/>
              </a:ext>
            </a:extLst>
          </p:cNvPr>
          <p:cNvSpPr/>
          <p:nvPr/>
        </p:nvSpPr>
        <p:spPr>
          <a:xfrm>
            <a:off x="3749040" y="2962079"/>
            <a:ext cx="1737359" cy="1609920"/>
          </a:xfrm>
          <a:custGeom>
            <a:avLst>
              <a:gd name="f0" fmla="val 120000"/>
              <a:gd name="f1" fmla="val 5400000"/>
              <a:gd name="f2" fmla="val 892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3" name="">
            <a:extLst>
              <a:ext uri="{FF2B5EF4-FFF2-40B4-BE49-F238E27FC236}">
                <a16:creationId xmlns:a16="http://schemas.microsoft.com/office/drawing/2014/main" id="{1F63217A-164B-F2EC-3976-25709BF980F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101840" y="5760720"/>
            <a:ext cx="2847600" cy="159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E37606-D22E-ACD0-F986-AB5840C5926C}"/>
              </a:ext>
            </a:extLst>
          </p:cNvPr>
          <p:cNvSpPr txBox="1"/>
          <p:nvPr/>
        </p:nvSpPr>
        <p:spPr>
          <a:xfrm>
            <a:off x="6037200" y="5303520"/>
            <a:ext cx="3618720" cy="1370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Test all possible “Key”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Knowing that message “SFWXV..”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matches “Hi*”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865FE6-C1DC-3C44-352C-1688DC355B02}"/>
              </a:ext>
            </a:extLst>
          </p:cNvPr>
          <p:cNvSpPr txBox="1"/>
          <p:nvPr/>
        </p:nvSpPr>
        <p:spPr>
          <a:xfrm>
            <a:off x="4297680" y="2377439"/>
            <a:ext cx="1160640" cy="7315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SFWXV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34TSQS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576EB-9974-5A55-8D97-5372F8468D83}"/>
              </a:ext>
            </a:extLst>
          </p:cNvPr>
          <p:cNvSpPr txBox="1"/>
          <p:nvPr/>
        </p:nvSpPr>
        <p:spPr>
          <a:xfrm>
            <a:off x="6949440" y="3017520"/>
            <a:ext cx="1160640" cy="7315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“Hi ...”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D566-B10C-C82F-ABBF-BE091B377E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“Key” inversion</a:t>
            </a:r>
            <a:br>
              <a:rPr lang="en-US"/>
            </a:br>
            <a:r>
              <a:rPr lang="en-US"/>
              <a:t> from Predicatable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CFB9B-6D48-3DBF-0115-2BDF28356659}"/>
              </a:ext>
            </a:extLst>
          </p:cNvPr>
          <p:cNvSpPr txBox="1"/>
          <p:nvPr/>
        </p:nvSpPr>
        <p:spPr>
          <a:xfrm>
            <a:off x="914400" y="2561039"/>
            <a:ext cx="7650790" cy="239112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WARN : do NOT use TOO many data</a:t>
            </a:r>
            <a:b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                         too easily </a:t>
            </a:r>
            <a:r>
              <a:rPr lang="en-US" sz="2600" b="0" i="0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predicatable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data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b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otherwise “Key” could be recomputed by Eve...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b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Throw “Key” at end of communication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3B37D-69C9-8304-7BBD-7644E9DEDCEF}"/>
              </a:ext>
            </a:extLst>
          </p:cNvPr>
          <p:cNvSpPr txBox="1"/>
          <p:nvPr/>
        </p:nvSpPr>
        <p:spPr>
          <a:xfrm>
            <a:off x="274320" y="5852160"/>
            <a:ext cx="942228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Famous during World War 2 :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Alan Turing decrypted German Submarine “Enigma” Messages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partly because all messages ended with “Hi Hitler”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EB32-F3B9-8A68-ACF3-85161D5F31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Encrypted … &amp; Still Weak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D4213-009C-22D2-DA3D-C073EA5B781A}"/>
              </a:ext>
            </a:extLst>
          </p:cNvPr>
          <p:cNvSpPr txBox="1"/>
          <p:nvPr/>
        </p:nvSpPr>
        <p:spPr>
          <a:xfrm>
            <a:off x="1482479" y="2299680"/>
            <a:ext cx="24379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Authentication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6D24B-8BBA-0F79-84C1-92FFBAD10B34}"/>
              </a:ext>
            </a:extLst>
          </p:cNvPr>
          <p:cNvSpPr txBox="1"/>
          <p:nvPr/>
        </p:nvSpPr>
        <p:spPr>
          <a:xfrm>
            <a:off x="1482479" y="3307679"/>
            <a:ext cx="24163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Confidentiality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2C723-CE05-B6E1-5081-E461C25E5735}"/>
              </a:ext>
            </a:extLst>
          </p:cNvPr>
          <p:cNvSpPr txBox="1"/>
          <p:nvPr/>
        </p:nvSpPr>
        <p:spPr>
          <a:xfrm>
            <a:off x="1482479" y="2299680"/>
            <a:ext cx="24379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Authentication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80CB9-2BB2-4EA2-8A82-AC4EB2303C0B}"/>
              </a:ext>
            </a:extLst>
          </p:cNvPr>
          <p:cNvSpPr txBox="1"/>
          <p:nvPr/>
        </p:nvSpPr>
        <p:spPr>
          <a:xfrm>
            <a:off x="1482479" y="4315680"/>
            <a:ext cx="144719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Integrity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CC3E2-C18D-E93B-7040-E173BA43FC5E}"/>
              </a:ext>
            </a:extLst>
          </p:cNvPr>
          <p:cNvSpPr txBox="1"/>
          <p:nvPr/>
        </p:nvSpPr>
        <p:spPr>
          <a:xfrm>
            <a:off x="1482479" y="5359680"/>
            <a:ext cx="2259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Authorisation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5C655-94AF-300B-1A14-0474D9B9A74F}"/>
              </a:ext>
            </a:extLst>
          </p:cNvPr>
          <p:cNvSpPr txBox="1"/>
          <p:nvPr/>
        </p:nvSpPr>
        <p:spPr>
          <a:xfrm>
            <a:off x="6023520" y="2270160"/>
            <a:ext cx="18039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Data Leak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45D600-FDBF-96C6-4EA2-42C17DD06E39}"/>
              </a:ext>
            </a:extLst>
          </p:cNvPr>
          <p:cNvSpPr txBox="1"/>
          <p:nvPr/>
        </p:nvSpPr>
        <p:spPr>
          <a:xfrm>
            <a:off x="6023880" y="3314160"/>
            <a:ext cx="292571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Data Replay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77DF1-00BB-1895-5B72-8C531875197F}"/>
              </a:ext>
            </a:extLst>
          </p:cNvPr>
          <p:cNvSpPr txBox="1"/>
          <p:nvPr/>
        </p:nvSpPr>
        <p:spPr>
          <a:xfrm>
            <a:off x="6035040" y="5394960"/>
            <a:ext cx="47808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74C2B-E39B-5756-8E98-D7F0306BEE15}"/>
              </a:ext>
            </a:extLst>
          </p:cNvPr>
          <p:cNvSpPr txBox="1"/>
          <p:nvPr/>
        </p:nvSpPr>
        <p:spPr>
          <a:xfrm>
            <a:off x="1482479" y="6295679"/>
            <a:ext cx="276983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Password Crack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F843A-143B-F7F2-2D25-F486F4FF06BB}"/>
              </a:ext>
            </a:extLst>
          </p:cNvPr>
          <p:cNvSpPr txBox="1"/>
          <p:nvPr/>
        </p:nvSpPr>
        <p:spPr>
          <a:xfrm>
            <a:off x="5988240" y="4373640"/>
            <a:ext cx="411444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Predicatable guess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4B4EAA-89E0-9A32-8C8F-F3C4FF73B843}"/>
              </a:ext>
            </a:extLst>
          </p:cNvPr>
          <p:cNvSpPr/>
          <p:nvPr/>
        </p:nvSpPr>
        <p:spPr>
          <a:xfrm>
            <a:off x="1280159" y="6126480"/>
            <a:ext cx="365760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A066BB-AA3E-62BF-BC46-14108DEF2DD4}"/>
              </a:ext>
            </a:extLst>
          </p:cNvPr>
          <p:cNvSpPr/>
          <p:nvPr/>
        </p:nvSpPr>
        <p:spPr>
          <a:xfrm>
            <a:off x="5577840" y="2103120"/>
            <a:ext cx="365760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3301C00-5011-104E-BD12-8EB4B0339016}"/>
              </a:ext>
            </a:extLst>
          </p:cNvPr>
          <p:cNvSpPr/>
          <p:nvPr/>
        </p:nvSpPr>
        <p:spPr>
          <a:xfrm>
            <a:off x="5577840" y="3200400"/>
            <a:ext cx="365760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7A5E28-56E8-9BC4-C74E-D50CDF49E73A}"/>
              </a:ext>
            </a:extLst>
          </p:cNvPr>
          <p:cNvSpPr/>
          <p:nvPr/>
        </p:nvSpPr>
        <p:spPr>
          <a:xfrm>
            <a:off x="5577840" y="4297680"/>
            <a:ext cx="365760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0CA0-9497-FA55-8CCA-C6A2A1F005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(Partial) Data Leak</a:t>
            </a:r>
            <a:br>
              <a:rPr lang="en-US"/>
            </a:br>
            <a:r>
              <a:rPr lang="en-US"/>
              <a:t>Example : Modulo - Hashes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50F62BD-6C18-F0B5-BC7E-3A65CC07851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2959" y="266328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3399A0F9-FC44-C0FF-8F59-6B435F5CEFE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53440" y="252396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C9B8518-BBBE-75B1-2A91-7F27A3BB7D14}"/>
              </a:ext>
            </a:extLst>
          </p:cNvPr>
          <p:cNvSpPr/>
          <p:nvPr/>
        </p:nvSpPr>
        <p:spPr>
          <a:xfrm>
            <a:off x="4023720" y="289044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61395-7BC5-4999-4BCA-08B178C56D6F}"/>
              </a:ext>
            </a:extLst>
          </p:cNvPr>
          <p:cNvSpPr txBox="1"/>
          <p:nvPr/>
        </p:nvSpPr>
        <p:spPr>
          <a:xfrm>
            <a:off x="3200400" y="3291839"/>
            <a:ext cx="33141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Challenge response (1)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 modulo 1000 is 4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12F2F3DA-F39F-011F-8E01-560052A08BE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065440" y="317232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C41B6404-F2EB-E762-3798-AB78D223456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05440" y="378468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4F7B31-17AC-BDF4-42DA-74944DF3A96D}"/>
              </a:ext>
            </a:extLst>
          </p:cNvPr>
          <p:cNvSpPr txBox="1"/>
          <p:nvPr/>
        </p:nvSpPr>
        <p:spPr>
          <a:xfrm>
            <a:off x="3200400" y="4426920"/>
            <a:ext cx="33141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Challenge response (2)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 modulo 6421 is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4366-F955-C55E-C719-15C88E77D23A}"/>
              </a:ext>
            </a:extLst>
          </p:cNvPr>
          <p:cNvSpPr txBox="1"/>
          <p:nvPr/>
        </p:nvSpPr>
        <p:spPr>
          <a:xfrm>
            <a:off x="3200400" y="5577840"/>
            <a:ext cx="33141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Challenge response (3)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 modulo 9482 is 7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C302EC-90A2-5E20-3B9E-22486587CFD3}"/>
              </a:ext>
            </a:extLst>
          </p:cNvPr>
          <p:cNvSpPr/>
          <p:nvPr/>
        </p:nvSpPr>
        <p:spPr>
          <a:xfrm>
            <a:off x="4024079" y="415080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2DB0C9-2722-C984-51E4-69D8B99F103A}"/>
              </a:ext>
            </a:extLst>
          </p:cNvPr>
          <p:cNvSpPr/>
          <p:nvPr/>
        </p:nvSpPr>
        <p:spPr>
          <a:xfrm>
            <a:off x="4024440" y="533916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29FD-299E-F51F-3966-EB6BFAAF2C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Partial Data Leak</a:t>
            </a:r>
            <a:br>
              <a:rPr lang="en-US"/>
            </a:br>
            <a:r>
              <a:rPr lang="en-US"/>
              <a:t>Padding – Delay...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C297513-E8E9-FD2E-39AC-B1F3EC01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000" y="2560319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55C1F09D-57EB-DE17-DC3A-1680A563C78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53440" y="252432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AF0AD3-04E9-59F2-AD13-4703BE7AF57C}"/>
              </a:ext>
            </a:extLst>
          </p:cNvPr>
          <p:cNvSpPr/>
          <p:nvPr/>
        </p:nvSpPr>
        <p:spPr>
          <a:xfrm>
            <a:off x="3566160" y="282096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3008B-FC9B-8037-3F7E-208273907BBD}"/>
              </a:ext>
            </a:extLst>
          </p:cNvPr>
          <p:cNvSpPr txBox="1"/>
          <p:nvPr/>
        </p:nvSpPr>
        <p:spPr>
          <a:xfrm>
            <a:off x="3566160" y="2560319"/>
            <a:ext cx="1853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Try password1..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60DD6-6B94-910A-595D-B7E63DD356EA}"/>
              </a:ext>
            </a:extLst>
          </p:cNvPr>
          <p:cNvSpPr txBox="1"/>
          <p:nvPr/>
        </p:nvSpPr>
        <p:spPr>
          <a:xfrm>
            <a:off x="4142160" y="3100320"/>
            <a:ext cx="22060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Wrong password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(answer after 10ms)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573ABA-C21C-39B9-2A7B-3715A5485C79}"/>
              </a:ext>
            </a:extLst>
          </p:cNvPr>
          <p:cNvSpPr/>
          <p:nvPr/>
        </p:nvSpPr>
        <p:spPr>
          <a:xfrm>
            <a:off x="3566160" y="4225319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E15D9-1737-8E33-9626-DA2FC0F63780}"/>
              </a:ext>
            </a:extLst>
          </p:cNvPr>
          <p:cNvSpPr txBox="1"/>
          <p:nvPr/>
        </p:nvSpPr>
        <p:spPr>
          <a:xfrm>
            <a:off x="3566160" y="3964680"/>
            <a:ext cx="1853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Try password2..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56893-FC7F-52F0-6058-BB42AE87BFA2}"/>
              </a:ext>
            </a:extLst>
          </p:cNvPr>
          <p:cNvSpPr txBox="1"/>
          <p:nvPr/>
        </p:nvSpPr>
        <p:spPr>
          <a:xfrm>
            <a:off x="4142160" y="4504680"/>
            <a:ext cx="22060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Wrong password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(answer after 11ms)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97AA73-2C5C-3772-D2FB-46257053113B}"/>
              </a:ext>
            </a:extLst>
          </p:cNvPr>
          <p:cNvSpPr/>
          <p:nvPr/>
        </p:nvSpPr>
        <p:spPr>
          <a:xfrm>
            <a:off x="3566160" y="5665679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75C88-7C16-4573-813B-ECEB54B94EF0}"/>
              </a:ext>
            </a:extLst>
          </p:cNvPr>
          <p:cNvSpPr txBox="1"/>
          <p:nvPr/>
        </p:nvSpPr>
        <p:spPr>
          <a:xfrm>
            <a:off x="3566160" y="5405040"/>
            <a:ext cx="1853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Try password9..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2FDAC9-F3CF-987E-2130-C42D2768D8EE}"/>
              </a:ext>
            </a:extLst>
          </p:cNvPr>
          <p:cNvSpPr txBox="1"/>
          <p:nvPr/>
        </p:nvSpPr>
        <p:spPr>
          <a:xfrm>
            <a:off x="4142160" y="5945040"/>
            <a:ext cx="22060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Wrong password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(answer after 20ms)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CF4A-740C-249D-07A8-3C944A4F1BF9}"/>
              </a:ext>
            </a:extLst>
          </p:cNvPr>
          <p:cNvSpPr/>
          <p:nvPr/>
        </p:nvSpPr>
        <p:spPr>
          <a:xfrm>
            <a:off x="1371599" y="6621480"/>
            <a:ext cx="3840479" cy="676440"/>
          </a:xfrm>
          <a:custGeom>
            <a:avLst>
              <a:gd name="f0" fmla="val 21077"/>
              <a:gd name="f1" fmla="val -473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EA101-5763-3784-8CBE-B201DC5E279C}"/>
              </a:ext>
            </a:extLst>
          </p:cNvPr>
          <p:cNvSpPr txBox="1"/>
          <p:nvPr/>
        </p:nvSpPr>
        <p:spPr>
          <a:xfrm>
            <a:off x="1387439" y="6621480"/>
            <a:ext cx="37605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Seems to finish by “9”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it tooks more time to compute all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3612-635D-98A5-42AA-D724FD3E58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Encrypted … Data Replay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8A4D7D6-D57F-8E73-B414-8EE5EEA171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12960" y="259128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3E5B592D-BF1A-2422-8E0B-2702C025521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53440" y="252396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23AB73-35B5-9EA2-7CBC-7A9EC6945475}"/>
              </a:ext>
            </a:extLst>
          </p:cNvPr>
          <p:cNvSpPr/>
          <p:nvPr/>
        </p:nvSpPr>
        <p:spPr>
          <a:xfrm>
            <a:off x="3749040" y="301752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B8AA6-A217-5713-DE7E-63AE4CD64EEE}"/>
              </a:ext>
            </a:extLst>
          </p:cNvPr>
          <p:cNvSpPr txBox="1"/>
          <p:nvPr/>
        </p:nvSpPr>
        <p:spPr>
          <a:xfrm>
            <a:off x="2954160" y="2194560"/>
            <a:ext cx="45439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 credit card number: “XDFGZFG”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9CC650BC-3EBE-C1AE-00B4-952832D2D0B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677120" y="459144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F34170-5CDD-8E97-2395-B61C391EEACC}"/>
              </a:ext>
            </a:extLst>
          </p:cNvPr>
          <p:cNvSpPr/>
          <p:nvPr/>
        </p:nvSpPr>
        <p:spPr>
          <a:xfrm>
            <a:off x="3529440" y="3081600"/>
            <a:ext cx="1737359" cy="1609920"/>
          </a:xfrm>
          <a:custGeom>
            <a:avLst>
              <a:gd name="f0" fmla="val 120000"/>
              <a:gd name="f1" fmla="val 5400000"/>
              <a:gd name="f2" fmla="val 892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7A6964-F05C-ACE7-3ECD-3FBDF3979675}"/>
              </a:ext>
            </a:extLst>
          </p:cNvPr>
          <p:cNvSpPr/>
          <p:nvPr/>
        </p:nvSpPr>
        <p:spPr>
          <a:xfrm>
            <a:off x="6035040" y="521208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1610A-29F7-DA46-2854-41EB17BE3E1E}"/>
              </a:ext>
            </a:extLst>
          </p:cNvPr>
          <p:cNvSpPr txBox="1"/>
          <p:nvPr/>
        </p:nvSpPr>
        <p:spPr>
          <a:xfrm>
            <a:off x="5691600" y="4682880"/>
            <a:ext cx="32349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 credit card number: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“XDFGZFG”</a:t>
            </a:r>
          </a:p>
        </p:txBody>
      </p:sp>
      <p:pic>
        <p:nvPicPr>
          <p:cNvPr id="11" name="">
            <a:extLst>
              <a:ext uri="{FF2B5EF4-FFF2-40B4-BE49-F238E27FC236}">
                <a16:creationId xmlns:a16="http://schemas.microsoft.com/office/drawing/2014/main" id="{8A09F640-47BC-659F-B3F5-A40A69A2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869680" y="4444200"/>
            <a:ext cx="1050480" cy="14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C053-FD13-48BA-9851-47BADE5C28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Using Shared Key for </a:t>
            </a:r>
            <a:br>
              <a:rPr lang="en-US"/>
            </a:br>
            <a:r>
              <a:rPr lang="en-US"/>
              <a:t>Exchanging TMP SessionKey ONLY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3B5703E-3FA3-9A77-21B4-AB44499A62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1809719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8763C59F-6ECE-CB9D-FF10-6B71A852790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01680" y="179244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C9783B5-2F1A-7279-F22B-3246D2D2DBBE}"/>
              </a:ext>
            </a:extLst>
          </p:cNvPr>
          <p:cNvSpPr/>
          <p:nvPr/>
        </p:nvSpPr>
        <p:spPr>
          <a:xfrm flipV="1">
            <a:off x="4206240" y="3200400"/>
            <a:ext cx="1188719" cy="4572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8B8F447E-56D2-5BDD-C750-6A2617D860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80" y="351180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FC03ABF9-403E-BA2D-B186-BD4215BF965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29600" y="340308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73D4720D-CAA1-36F9-FBF5-1C23D0A1EAC1}"/>
              </a:ext>
            </a:extLst>
          </p:cNvPr>
          <p:cNvSpPr/>
          <p:nvPr/>
        </p:nvSpPr>
        <p:spPr>
          <a:xfrm>
            <a:off x="2103120" y="4170960"/>
            <a:ext cx="57607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5F6FB-3A3A-E59E-6FE0-31F8FC6B6DCB}"/>
              </a:ext>
            </a:extLst>
          </p:cNvPr>
          <p:cNvSpPr txBox="1"/>
          <p:nvPr/>
        </p:nvSpPr>
        <p:spPr>
          <a:xfrm>
            <a:off x="2103120" y="3385800"/>
            <a:ext cx="5050079" cy="16261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Bob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Let us use our private shared key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(remember I gave you last 6 monthes)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 ONLY TO EXCHANGE A NEW Random Key!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 Switch encrypted (shared key) **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sessionKey=) SDFG23456RGQEST43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1E0839-62DA-DB25-7C4E-467925630279}"/>
              </a:ext>
            </a:extLst>
          </p:cNvPr>
          <p:cNvSpPr/>
          <p:nvPr/>
        </p:nvSpPr>
        <p:spPr>
          <a:xfrm flipV="1">
            <a:off x="1645920" y="4572000"/>
            <a:ext cx="457200" cy="9144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1" name="">
            <a:extLst>
              <a:ext uri="{FF2B5EF4-FFF2-40B4-BE49-F238E27FC236}">
                <a16:creationId xmlns:a16="http://schemas.microsoft.com/office/drawing/2014/main" id="{5DF5EFA2-A36B-5231-972C-59D75B91D7A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697840" y="253764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>
            <a:extLst>
              <a:ext uri="{FF2B5EF4-FFF2-40B4-BE49-F238E27FC236}">
                <a16:creationId xmlns:a16="http://schemas.microsoft.com/office/drawing/2014/main" id="{16DBF519-223D-A95D-0870-93FDAE5CDBD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43600" y="2560319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>
            <a:extLst>
              <a:ext uri="{FF2B5EF4-FFF2-40B4-BE49-F238E27FC236}">
                <a16:creationId xmlns:a16="http://schemas.microsoft.com/office/drawing/2014/main" id="{F1F66633-BDBA-52E2-3ED0-5DAB58CC70E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05840" y="5347800"/>
            <a:ext cx="1005840" cy="6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">
            <a:extLst>
              <a:ext uri="{FF2B5EF4-FFF2-40B4-BE49-F238E27FC236}">
                <a16:creationId xmlns:a16="http://schemas.microsoft.com/office/drawing/2014/main" id="{68BC5363-A76C-C801-04A1-336E492F3A9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863840" y="6766560"/>
            <a:ext cx="1005840" cy="6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">
            <a:extLst>
              <a:ext uri="{FF2B5EF4-FFF2-40B4-BE49-F238E27FC236}">
                <a16:creationId xmlns:a16="http://schemas.microsoft.com/office/drawing/2014/main" id="{A9A8B7F5-17A0-A79F-3A3D-B35BF1CB5BF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05840" y="6627960"/>
            <a:ext cx="1005840" cy="6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">
            <a:extLst>
              <a:ext uri="{FF2B5EF4-FFF2-40B4-BE49-F238E27FC236}">
                <a16:creationId xmlns:a16="http://schemas.microsoft.com/office/drawing/2014/main" id="{88F82916-5BD4-691D-B86A-1C7DF64059D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046720" y="521208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E696CD3-6FC9-746E-3BA4-20C70B6CC4D0}"/>
              </a:ext>
            </a:extLst>
          </p:cNvPr>
          <p:cNvSpPr/>
          <p:nvPr/>
        </p:nvSpPr>
        <p:spPr>
          <a:xfrm>
            <a:off x="1097280" y="6627960"/>
            <a:ext cx="640080" cy="687239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>
              <a:alpha val="6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653516-118B-B4DA-5C70-B049EE127679}"/>
              </a:ext>
            </a:extLst>
          </p:cNvPr>
          <p:cNvSpPr/>
          <p:nvPr/>
        </p:nvSpPr>
        <p:spPr>
          <a:xfrm>
            <a:off x="8046720" y="6766560"/>
            <a:ext cx="640080" cy="687239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>
              <a:alpha val="6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5F07A4-BC82-A78B-8307-86D860086511}"/>
              </a:ext>
            </a:extLst>
          </p:cNvPr>
          <p:cNvSpPr txBox="1"/>
          <p:nvPr/>
        </p:nvSpPr>
        <p:spPr>
          <a:xfrm>
            <a:off x="2377439" y="6858000"/>
            <a:ext cx="31798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Delete temporary session key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8E810B-D4F6-EF17-8A4A-A962877C7C1A}"/>
              </a:ext>
            </a:extLst>
          </p:cNvPr>
          <p:cNvSpPr txBox="1"/>
          <p:nvPr/>
        </p:nvSpPr>
        <p:spPr>
          <a:xfrm>
            <a:off x="127440" y="5705280"/>
            <a:ext cx="27928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Generate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new Random Key</a:t>
            </a: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181E6AB0-FF94-6546-EAA3-55B2801E8902}"/>
              </a:ext>
            </a:extLst>
          </p:cNvPr>
          <p:cNvSpPr/>
          <p:nvPr/>
        </p:nvSpPr>
        <p:spPr>
          <a:xfrm>
            <a:off x="2103120" y="5682960"/>
            <a:ext cx="57607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DDAC3D-1C53-2684-F062-4B75FE23907D}"/>
              </a:ext>
            </a:extLst>
          </p:cNvPr>
          <p:cNvSpPr txBox="1"/>
          <p:nvPr/>
        </p:nvSpPr>
        <p:spPr>
          <a:xfrm>
            <a:off x="2926079" y="5682960"/>
            <a:ext cx="4389120" cy="71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 Switch encrypted (new session key) **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secret =) G2HA0QEG3HHF5SSG.....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6F07-55CF-178B-771B-E847B44C55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3200" dirty="0"/>
              <a:t>Fast Crypt using for example XOR </a:t>
            </a:r>
            <a:br>
              <a:rPr lang="en-US" sz="3200" dirty="0"/>
            </a:br>
            <a:r>
              <a:rPr lang="en-US" sz="3200" dirty="0"/>
              <a:t>+ Session Key Random Generator</a:t>
            </a:r>
            <a:br>
              <a:rPr lang="en-US" sz="3200" dirty="0"/>
            </a:br>
            <a:r>
              <a:rPr lang="en-US" sz="3200" dirty="0"/>
              <a:t>(modern app would use AES-256)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4420F-0379-354C-93A2-E948AD6E39A8}"/>
              </a:ext>
            </a:extLst>
          </p:cNvPr>
          <p:cNvSpPr txBox="1"/>
          <p:nvPr/>
        </p:nvSpPr>
        <p:spPr>
          <a:xfrm>
            <a:off x="127080" y="2862720"/>
            <a:ext cx="457884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Generate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new Seed Random Generator</a:t>
            </a: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7E846DF1-B3EF-041D-86D8-F333369F2B85}"/>
              </a:ext>
            </a:extLst>
          </p:cNvPr>
          <p:cNvSpPr/>
          <p:nvPr/>
        </p:nvSpPr>
        <p:spPr>
          <a:xfrm>
            <a:off x="3108959" y="3749040"/>
            <a:ext cx="393192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45AF5-71CF-D359-FF79-9BF4B2A65A02}"/>
              </a:ext>
            </a:extLst>
          </p:cNvPr>
          <p:cNvSpPr txBox="1"/>
          <p:nvPr/>
        </p:nvSpPr>
        <p:spPr>
          <a:xfrm>
            <a:off x="3347279" y="2222640"/>
            <a:ext cx="4389120" cy="71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 Switch encrypted (shared key) **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seed =) G2HA0QEG3HHF5SSG.....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7EA43B70-AF08-8F26-DD3C-A013763D0E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17680" y="1920239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B5F62CC3-7E63-8570-28DC-4B23538E3D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72400" y="1920239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7D37E3-A393-15A4-EC62-9AE01D95406E}"/>
              </a:ext>
            </a:extLst>
          </p:cNvPr>
          <p:cNvSpPr/>
          <p:nvPr/>
        </p:nvSpPr>
        <p:spPr>
          <a:xfrm>
            <a:off x="731519" y="3868559"/>
            <a:ext cx="1920239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748BD-E1E3-E67D-60BE-046727DBB340}"/>
              </a:ext>
            </a:extLst>
          </p:cNvPr>
          <p:cNvSpPr txBox="1"/>
          <p:nvPr/>
        </p:nvSpPr>
        <p:spPr>
          <a:xfrm>
            <a:off x="822960" y="3832559"/>
            <a:ext cx="12474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(seed)  ….</a:t>
            </a: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7793F9E-FCA6-F2C5-4EC2-41169A48E4B4}"/>
              </a:ext>
            </a:extLst>
          </p:cNvPr>
          <p:cNvSpPr/>
          <p:nvPr/>
        </p:nvSpPr>
        <p:spPr>
          <a:xfrm>
            <a:off x="3200400" y="6449400"/>
            <a:ext cx="374904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0EE0E-7575-7D37-A5A0-A40703B8010F}"/>
              </a:ext>
            </a:extLst>
          </p:cNvPr>
          <p:cNvSpPr txBox="1"/>
          <p:nvPr/>
        </p:nvSpPr>
        <p:spPr>
          <a:xfrm>
            <a:off x="3353400" y="4600079"/>
            <a:ext cx="5333400" cy="71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 Switch encrypted (XOR seed generator mode) **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053E3-54BE-4C00-A710-40C954F4811A}"/>
              </a:ext>
            </a:extLst>
          </p:cNvPr>
          <p:cNvSpPr txBox="1"/>
          <p:nvPr/>
        </p:nvSpPr>
        <p:spPr>
          <a:xfrm>
            <a:off x="343440" y="5168160"/>
            <a:ext cx="2856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Secret message blabla 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E1E77-1D0E-8A2B-DD70-406B57E547B8}"/>
              </a:ext>
            </a:extLst>
          </p:cNvPr>
          <p:cNvSpPr txBox="1"/>
          <p:nvPr/>
        </p:nvSpPr>
        <p:spPr>
          <a:xfrm>
            <a:off x="7132320" y="7040880"/>
            <a:ext cx="2856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Secret message blabla ….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85A87A-C304-2922-A0F4-CE2CAAAD6C21}"/>
              </a:ext>
            </a:extLst>
          </p:cNvPr>
          <p:cNvSpPr/>
          <p:nvPr/>
        </p:nvSpPr>
        <p:spPr>
          <a:xfrm>
            <a:off x="2870640" y="5423040"/>
            <a:ext cx="512640" cy="10058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B0813C-31F4-A731-54FC-48D7042D68F2}"/>
              </a:ext>
            </a:extLst>
          </p:cNvPr>
          <p:cNvSpPr/>
          <p:nvPr/>
        </p:nvSpPr>
        <p:spPr>
          <a:xfrm>
            <a:off x="2870640" y="588024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3F5D67-0B0D-E6E5-EB58-92F12A56F2EF}"/>
              </a:ext>
            </a:extLst>
          </p:cNvPr>
          <p:cNvSpPr txBox="1"/>
          <p:nvPr/>
        </p:nvSpPr>
        <p:spPr>
          <a:xfrm>
            <a:off x="457200" y="5736240"/>
            <a:ext cx="2023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0 1 0 1 1 1 0 1 1 ..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BC1F7-D574-47A7-35CB-36640FADC571}"/>
              </a:ext>
            </a:extLst>
          </p:cNvPr>
          <p:cNvSpPr txBox="1"/>
          <p:nvPr/>
        </p:nvSpPr>
        <p:spPr>
          <a:xfrm>
            <a:off x="329040" y="6246000"/>
            <a:ext cx="2087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1 0 1 0 0 1 0 1 0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6E31A-0435-92F9-2C8F-6CF436981915}"/>
              </a:ext>
            </a:extLst>
          </p:cNvPr>
          <p:cNvSpPr txBox="1"/>
          <p:nvPr/>
        </p:nvSpPr>
        <p:spPr>
          <a:xfrm>
            <a:off x="182880" y="5533920"/>
            <a:ext cx="1155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Seed 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3AFCB-D42A-D603-C5FC-80643D86B185}"/>
              </a:ext>
            </a:extLst>
          </p:cNvPr>
          <p:cNvSpPr txBox="1"/>
          <p:nvPr/>
        </p:nvSpPr>
        <p:spPr>
          <a:xfrm>
            <a:off x="7189919" y="5808240"/>
            <a:ext cx="2023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0 1 0 1 1 1 0 1 1 ..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CDF0-3AE9-0857-E62A-70BBBFC6D586}"/>
              </a:ext>
            </a:extLst>
          </p:cNvPr>
          <p:cNvSpPr txBox="1"/>
          <p:nvPr/>
        </p:nvSpPr>
        <p:spPr>
          <a:xfrm>
            <a:off x="6915600" y="5605920"/>
            <a:ext cx="1155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Seed gen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341A36-C16E-91FB-D01E-C10650D9D44C}"/>
              </a:ext>
            </a:extLst>
          </p:cNvPr>
          <p:cNvSpPr txBox="1"/>
          <p:nvPr/>
        </p:nvSpPr>
        <p:spPr>
          <a:xfrm>
            <a:off x="3474720" y="3566160"/>
            <a:ext cx="3346200" cy="71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encrypt seed =) G2HA0QEG3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5BB494-1E7B-AFF5-E62A-EC1453957D0A}"/>
              </a:ext>
            </a:extLst>
          </p:cNvPr>
          <p:cNvSpPr txBox="1"/>
          <p:nvPr/>
        </p:nvSpPr>
        <p:spPr>
          <a:xfrm>
            <a:off x="463320" y="4156560"/>
            <a:ext cx="2296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…..     →  1 0 1 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758C725-6AA4-5ABC-8322-824945149561}"/>
              </a:ext>
            </a:extLst>
          </p:cNvPr>
          <p:cNvSpPr/>
          <p:nvPr/>
        </p:nvSpPr>
        <p:spPr>
          <a:xfrm>
            <a:off x="7491960" y="3876479"/>
            <a:ext cx="1920239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DB9F16-A89E-4CFA-BD9D-9128FAD4005E}"/>
              </a:ext>
            </a:extLst>
          </p:cNvPr>
          <p:cNvSpPr txBox="1"/>
          <p:nvPr/>
        </p:nvSpPr>
        <p:spPr>
          <a:xfrm>
            <a:off x="7583399" y="3840479"/>
            <a:ext cx="12474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(seed)  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D3D647-3DC5-6F6C-05D2-5FC42F464794}"/>
              </a:ext>
            </a:extLst>
          </p:cNvPr>
          <p:cNvSpPr txBox="1"/>
          <p:nvPr/>
        </p:nvSpPr>
        <p:spPr>
          <a:xfrm>
            <a:off x="7223760" y="4164480"/>
            <a:ext cx="2296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…..     →  1 0 1 0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47BC4A7-7E47-A124-4F05-70BBF1C67754}"/>
              </a:ext>
            </a:extLst>
          </p:cNvPr>
          <p:cNvSpPr/>
          <p:nvPr/>
        </p:nvSpPr>
        <p:spPr>
          <a:xfrm>
            <a:off x="9052560" y="5943600"/>
            <a:ext cx="512640" cy="10058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F3F8AA2-2F1A-B1AB-698B-99FE13087D24}"/>
              </a:ext>
            </a:extLst>
          </p:cNvPr>
          <p:cNvSpPr/>
          <p:nvPr/>
        </p:nvSpPr>
        <p:spPr>
          <a:xfrm>
            <a:off x="9052560" y="6400799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171AC-E537-0B48-201A-97798DFD4EAC}"/>
              </a:ext>
            </a:extLst>
          </p:cNvPr>
          <p:cNvSpPr txBox="1"/>
          <p:nvPr/>
        </p:nvSpPr>
        <p:spPr>
          <a:xfrm>
            <a:off x="7056720" y="6237360"/>
            <a:ext cx="2087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1 0 1 0 0 1 0 1 0  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2EDF7C3-616E-6D60-211B-EE74A9506871}"/>
              </a:ext>
            </a:extLst>
          </p:cNvPr>
          <p:cNvSpPr/>
          <p:nvPr/>
        </p:nvSpPr>
        <p:spPr>
          <a:xfrm>
            <a:off x="102960" y="5789879"/>
            <a:ext cx="36576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3E657D-0AF7-3C71-CF29-DE2AE2CE2FF2}"/>
              </a:ext>
            </a:extLst>
          </p:cNvPr>
          <p:cNvSpPr/>
          <p:nvPr/>
        </p:nvSpPr>
        <p:spPr>
          <a:xfrm>
            <a:off x="6858000" y="5852160"/>
            <a:ext cx="36576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5426-1739-CF29-135B-B9D2002080F8}"/>
              </a:ext>
            </a:extLst>
          </p:cNvPr>
          <p:cNvSpPr txBox="1">
            <a:spLocks/>
          </p:cNvSpPr>
          <p:nvPr/>
        </p:nvSpPr>
        <p:spPr>
          <a:xfrm>
            <a:off x="503999" y="37214"/>
            <a:ext cx="9071640" cy="9731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3200" dirty="0">
                <a:solidFill>
                  <a:sysClr val="windowText" lastClr="000000"/>
                </a:solidFill>
              </a:rPr>
              <a:t>Forward Secrecy Property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E82B3-A308-941A-EA94-941195AC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164037" y="2401133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0A39E7-758F-B495-F15B-4C9047675FE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4266" y="1575871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0E898E-5E2C-9368-A4FE-E22425FC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87965" y="1548737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6460CA5-8544-3EF5-56F1-1615AE1CED3F}"/>
              </a:ext>
            </a:extLst>
          </p:cNvPr>
          <p:cNvSpPr/>
          <p:nvPr/>
        </p:nvSpPr>
        <p:spPr>
          <a:xfrm>
            <a:off x="1973402" y="2042627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026" name="Picture 2" descr="Download Hard Disc Drive, Drive, Save. Royalty-Free Vector Graphic - Pixabay">
            <a:extLst>
              <a:ext uri="{FF2B5EF4-FFF2-40B4-BE49-F238E27FC236}">
                <a16:creationId xmlns:a16="http://schemas.microsoft.com/office/drawing/2014/main" id="{60FABFB9-4A97-A394-53F3-AEFED209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37" y="3048136"/>
            <a:ext cx="1182992" cy="110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BE9804-21CE-8127-A543-D9C3E49BB84F}"/>
              </a:ext>
            </a:extLst>
          </p:cNvPr>
          <p:cNvSpPr txBox="1"/>
          <p:nvPr/>
        </p:nvSpPr>
        <p:spPr>
          <a:xfrm>
            <a:off x="4400029" y="3436120"/>
            <a:ext cx="457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Eve record the full conversation</a:t>
            </a:r>
          </a:p>
          <a:p>
            <a:r>
              <a:rPr lang="fr-FR" dirty="0"/>
              <a:t>... BUT (as of 2024) </a:t>
            </a:r>
            <a:r>
              <a:rPr lang="fr-FR" dirty="0" err="1"/>
              <a:t>is</a:t>
            </a:r>
            <a:r>
              <a:rPr lang="fr-FR" dirty="0"/>
              <a:t> NOT able to </a:t>
            </a:r>
            <a:r>
              <a:rPr lang="fr-FR" dirty="0" err="1"/>
              <a:t>decrypt</a:t>
            </a:r>
            <a:r>
              <a:rPr lang="fr-FR" dirty="0"/>
              <a:t> (</a:t>
            </a:r>
            <a:r>
              <a:rPr lang="fr-FR" dirty="0" err="1"/>
              <a:t>yet</a:t>
            </a:r>
            <a:r>
              <a:rPr lang="fr-FR" dirty="0"/>
              <a:t>)</a:t>
            </a:r>
          </a:p>
        </p:txBody>
      </p:sp>
      <p:pic>
        <p:nvPicPr>
          <p:cNvPr id="1028" name="Picture 4" descr="20,000+ Free Time &amp; Clock Images - Pixabay">
            <a:extLst>
              <a:ext uri="{FF2B5EF4-FFF2-40B4-BE49-F238E27FC236}">
                <a16:creationId xmlns:a16="http://schemas.microsoft.com/office/drawing/2014/main" id="{A50158B9-B568-740A-F5F2-E2939566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481" y="5061579"/>
            <a:ext cx="1729123" cy="11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491AD6C-110E-0CFF-0C56-4224783F41A5}"/>
              </a:ext>
            </a:extLst>
          </p:cNvPr>
          <p:cNvSpPr/>
          <p:nvPr/>
        </p:nvSpPr>
        <p:spPr>
          <a:xfrm>
            <a:off x="3321966" y="5540679"/>
            <a:ext cx="542970" cy="301912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84E6FC-38E1-666D-5E77-D04FD2F7840E}"/>
              </a:ext>
            </a:extLst>
          </p:cNvPr>
          <p:cNvSpPr/>
          <p:nvPr/>
        </p:nvSpPr>
        <p:spPr>
          <a:xfrm>
            <a:off x="5799722" y="5540679"/>
            <a:ext cx="542970" cy="301912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885815-7629-E45B-5BA1-1180D9A961A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813057" y="5955091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9F1E639-D772-8BD8-9F88-D0419FBB2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57" y="6212232"/>
            <a:ext cx="1431724" cy="110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634E33-E18E-C035-665D-EB822CF45D39}"/>
              </a:ext>
            </a:extLst>
          </p:cNvPr>
          <p:cNvSpPr txBox="1"/>
          <p:nvPr/>
        </p:nvSpPr>
        <p:spPr>
          <a:xfrm>
            <a:off x="4067246" y="4649439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Years</a:t>
            </a:r>
            <a:r>
              <a:rPr lang="fr-FR" dirty="0"/>
              <a:t> LATER ....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4003A-7690-CA6D-988D-281B9B54DC23}"/>
              </a:ext>
            </a:extLst>
          </p:cNvPr>
          <p:cNvSpPr txBox="1"/>
          <p:nvPr/>
        </p:nvSpPr>
        <p:spPr>
          <a:xfrm>
            <a:off x="6866057" y="5415796"/>
            <a:ext cx="1647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..Use Quantum </a:t>
            </a:r>
          </a:p>
          <a:p>
            <a:r>
              <a:rPr lang="fr-FR" dirty="0"/>
              <a:t>Computer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7B558E8-B700-8CD3-EABA-D50F819EA4F5}"/>
              </a:ext>
            </a:extLst>
          </p:cNvPr>
          <p:cNvSpPr/>
          <p:nvPr/>
        </p:nvSpPr>
        <p:spPr>
          <a:xfrm>
            <a:off x="8297781" y="6512442"/>
            <a:ext cx="71862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What is Quantum Cryptography?. Quantum Cryptography sounds complex ...">
            <a:extLst>
              <a:ext uri="{FF2B5EF4-FFF2-40B4-BE49-F238E27FC236}">
                <a16:creationId xmlns:a16="http://schemas.microsoft.com/office/drawing/2014/main" id="{D54C92A4-63A2-7192-1995-7272D8E4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451" y="4941755"/>
            <a:ext cx="775390" cy="14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32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34860-F5EA-5D80-8AF1-FDAA0378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09" y="2875818"/>
            <a:ext cx="3077963" cy="4683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480B4-C0EC-8CE8-9422-30B85640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46" y="625572"/>
            <a:ext cx="6711260" cy="2250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775B0-3DB6-2AC7-692F-2B8EB45D2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689" y="4255637"/>
            <a:ext cx="2209992" cy="1924217"/>
          </a:xfrm>
          <a:prstGeom prst="rect">
            <a:avLst/>
          </a:prstGeom>
        </p:spPr>
      </p:pic>
      <p:pic>
        <p:nvPicPr>
          <p:cNvPr id="2050" name="Picture 2" descr="What is Quantum Cryptography?. Quantum Cryptography sounds complex ...">
            <a:extLst>
              <a:ext uri="{FF2B5EF4-FFF2-40B4-BE49-F238E27FC236}">
                <a16:creationId xmlns:a16="http://schemas.microsoft.com/office/drawing/2014/main" id="{672ED901-E49C-3656-6ECD-030743CE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4" y="3200400"/>
            <a:ext cx="2127353" cy="41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97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EFD3-2EF5-C3B0-A828-57D4FAE665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Who are Alice, Bob, </a:t>
            </a:r>
            <a:br>
              <a:rPr lang="en-US"/>
            </a:br>
            <a:r>
              <a:rPr lang="en-US"/>
              <a:t>Eve, Malory, &amp; Trent .. ?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3521436-54AA-3FE1-FAA3-574B80A3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89760" y="3111120"/>
            <a:ext cx="2977200" cy="374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7A968150-4C6D-BD9C-3EA4-0977386B455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4320" y="1828800"/>
            <a:ext cx="6400799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0500EAE9-6B75-C7C9-21EC-B0BE55A7A59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103120" y="5169600"/>
            <a:ext cx="3571560" cy="23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C7F6-0DC6-E524-EA25-A80F2ED354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A3AD-6C91-B8A8-2AF5-75B7985E35AD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92597-CDCE-AFF3-E8F9-9C3050A3B452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718C6-BE08-77C6-0A7D-4B36DB7A69DC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BCB8C-7C72-2D25-6DEF-0AC11EAF0F4B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A16562F-15D3-3F20-4BA7-1C3B060A817A}"/>
              </a:ext>
            </a:extLst>
          </p:cNvPr>
          <p:cNvSpPr/>
          <p:nvPr/>
        </p:nvSpPr>
        <p:spPr>
          <a:xfrm rot="2792400">
            <a:off x="3729751" y="165807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430BCBB-AFAD-3C27-B938-82ED40DABF5F}"/>
              </a:ext>
            </a:extLst>
          </p:cNvPr>
          <p:cNvSpPr/>
          <p:nvPr/>
        </p:nvSpPr>
        <p:spPr>
          <a:xfrm rot="2792400">
            <a:off x="5477597" y="4804476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3E1792B-3F71-FF7B-658F-958CAED0A28D}"/>
              </a:ext>
            </a:extLst>
          </p:cNvPr>
          <p:cNvSpPr/>
          <p:nvPr/>
        </p:nvSpPr>
        <p:spPr>
          <a:xfrm rot="18807600" flipH="1">
            <a:off x="6573728" y="4789800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C808F4-8113-A857-7B93-4986BF6ED269}"/>
              </a:ext>
            </a:extLst>
          </p:cNvPr>
          <p:cNvSpPr/>
          <p:nvPr/>
        </p:nvSpPr>
        <p:spPr>
          <a:xfrm rot="18807600" flipH="1">
            <a:off x="4574159" y="163709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12796-E4D8-3867-8B9B-CF775682D23A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83ED9-CA18-3F9E-17CB-962EFEAA09B2}"/>
              </a:ext>
            </a:extLst>
          </p:cNvPr>
          <p:cNvSpPr/>
          <p:nvPr/>
        </p:nvSpPr>
        <p:spPr>
          <a:xfrm rot="2792400">
            <a:off x="1690920" y="626242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5EF97F-D5F1-7E45-E209-EF3D164A67B9}"/>
              </a:ext>
            </a:extLst>
          </p:cNvPr>
          <p:cNvSpPr/>
          <p:nvPr/>
        </p:nvSpPr>
        <p:spPr>
          <a:xfrm rot="18807600" flipH="1">
            <a:off x="2590972" y="6265621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8FBB6A-B528-5641-BD45-2CD81558A896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D4BB3-0E7E-D805-D582-FEB903F8EB6F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F6232-66C2-6E15-DD59-53F73ECF1821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E9913-E89B-2F40-1F8B-A4AC15F481E5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8320E-28C4-AF00-5FB2-184018BEDCCF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F1DA474-597A-CA7B-0767-C5023FD00EC2}"/>
              </a:ext>
            </a:extLst>
          </p:cNvPr>
          <p:cNvSpPr/>
          <p:nvPr/>
        </p:nvSpPr>
        <p:spPr>
          <a:xfrm rot="18807600" flipH="1">
            <a:off x="6998416" y="2879609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DC23F24-1411-88D5-FDA1-DD30C9C55ACF}"/>
              </a:ext>
            </a:extLst>
          </p:cNvPr>
          <p:cNvSpPr/>
          <p:nvPr/>
        </p:nvSpPr>
        <p:spPr>
          <a:xfrm rot="2792400">
            <a:off x="4623742" y="2927027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87284DA-8D1A-D9E3-EF08-6190CF9688AB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0C9AA5-048F-8DD7-B5AA-670E48ABC3B0}"/>
              </a:ext>
            </a:extLst>
          </p:cNvPr>
          <p:cNvSpPr/>
          <p:nvPr/>
        </p:nvSpPr>
        <p:spPr>
          <a:xfrm rot="16745500">
            <a:off x="6574693" y="1407407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3F819D-DB25-779B-5023-A80DE0F14CCC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4360-E345-6564-E1C3-23185CFD1A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D1912-4059-0800-9414-91AEFC40D5B3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A35F-9534-70BA-9E3E-1FE7EA8F7F88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0505-5C75-80C8-69FB-FB9A35F59273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D5D84-5ABB-9CF3-336A-BABF371FA749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816B0-2C7D-3685-209C-F96E6AB81380}"/>
              </a:ext>
            </a:extLst>
          </p:cNvPr>
          <p:cNvSpPr/>
          <p:nvPr/>
        </p:nvSpPr>
        <p:spPr>
          <a:xfrm rot="2792400">
            <a:off x="3602290" y="157652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5549E1-5925-6D78-293D-0DF97111E214}"/>
              </a:ext>
            </a:extLst>
          </p:cNvPr>
          <p:cNvSpPr/>
          <p:nvPr/>
        </p:nvSpPr>
        <p:spPr>
          <a:xfrm rot="2792400">
            <a:off x="5896591" y="487035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2D7B6E-4E06-99C7-4B4B-7E6B444D5664}"/>
              </a:ext>
            </a:extLst>
          </p:cNvPr>
          <p:cNvSpPr/>
          <p:nvPr/>
        </p:nvSpPr>
        <p:spPr>
          <a:xfrm rot="18807600" flipH="1">
            <a:off x="6669129" y="4836934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7E76F0-B3A7-A9B9-6731-025E7CDC1D89}"/>
              </a:ext>
            </a:extLst>
          </p:cNvPr>
          <p:cNvSpPr/>
          <p:nvPr/>
        </p:nvSpPr>
        <p:spPr>
          <a:xfrm rot="18807600" flipH="1">
            <a:off x="4595387" y="1582956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2876A-7C7D-BA23-2D09-0854EAAE040B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405A75E-C26F-D505-A8DA-E1FF5B0BA94F}"/>
              </a:ext>
            </a:extLst>
          </p:cNvPr>
          <p:cNvSpPr/>
          <p:nvPr/>
        </p:nvSpPr>
        <p:spPr>
          <a:xfrm rot="2792400">
            <a:off x="1417229" y="616145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C6CEA0-753A-24AF-AC0C-FADD1E2FE109}"/>
              </a:ext>
            </a:extLst>
          </p:cNvPr>
          <p:cNvSpPr/>
          <p:nvPr/>
        </p:nvSpPr>
        <p:spPr>
          <a:xfrm rot="18807600" flipH="1">
            <a:off x="2172447" y="615437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F46C7-4C75-43D1-C4D8-065077822F82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EDFDB2-C6C1-DA4D-3CB9-852F30B58664}"/>
              </a:ext>
            </a:extLst>
          </p:cNvPr>
          <p:cNvSpPr txBox="1"/>
          <p:nvPr/>
        </p:nvSpPr>
        <p:spPr>
          <a:xfrm>
            <a:off x="217840" y="6704603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31DCD-562E-B2AB-43D2-8B95482DC8F5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5272E8-3D93-0210-5FE2-C317AE77216E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E1975-8D49-5E3C-86B5-837AFB25FE94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7A7333E-9A20-F9AB-7AE8-25FEFB1625BE}"/>
              </a:ext>
            </a:extLst>
          </p:cNvPr>
          <p:cNvSpPr/>
          <p:nvPr/>
        </p:nvSpPr>
        <p:spPr>
          <a:xfrm rot="18807600" flipH="1">
            <a:off x="6820269" y="2789872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63F8BF1-5B4A-11C9-9F4E-FF9396BE860E}"/>
              </a:ext>
            </a:extLst>
          </p:cNvPr>
          <p:cNvSpPr/>
          <p:nvPr/>
        </p:nvSpPr>
        <p:spPr>
          <a:xfrm rot="2792400">
            <a:off x="5274166" y="2818654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AD925F-D39D-95E7-5498-4C7875778D25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0DAE0E-B928-C6DF-6C7E-922F78B88572}"/>
              </a:ext>
            </a:extLst>
          </p:cNvPr>
          <p:cNvSpPr/>
          <p:nvPr/>
        </p:nvSpPr>
        <p:spPr>
          <a:xfrm rot="17024364">
            <a:off x="6636765" y="131418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2C04CC-D910-8C37-75D1-1592BA951FB9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6F67972-1EE9-F251-6177-C047A42FDDAF}"/>
              </a:ext>
            </a:extLst>
          </p:cNvPr>
          <p:cNvSpPr/>
          <p:nvPr/>
        </p:nvSpPr>
        <p:spPr>
          <a:xfrm>
            <a:off x="3749040" y="3231720"/>
            <a:ext cx="2172240" cy="83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CBA2-29CA-99FF-BD60-42000DCCB813}"/>
              </a:ext>
            </a:extLst>
          </p:cNvPr>
          <p:cNvSpPr txBox="1">
            <a:spLocks/>
          </p:cNvSpPr>
          <p:nvPr/>
        </p:nvSpPr>
        <p:spPr>
          <a:xfrm>
            <a:off x="503999" y="489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History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Cypher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FC76B-EFB0-8F1A-7B72-9A884BA0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8" y="1262649"/>
            <a:ext cx="9365547" cy="3015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7FDAD-2812-AC52-FD31-ABEFB417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74" y="4625624"/>
            <a:ext cx="9171465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98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6563-CD09-E4B4-8048-4442271591EA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Julius Caesar </a:t>
            </a:r>
            <a:r>
              <a:rPr lang="fr-FR" dirty="0" err="1">
                <a:solidFill>
                  <a:sysClr val="windowText" lastClr="000000"/>
                </a:solidFill>
              </a:rPr>
              <a:t>Cypher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3074" name="Picture 2" descr="Caesar Cipher Translator (Decoder and Encoder)">
            <a:extLst>
              <a:ext uri="{FF2B5EF4-FFF2-40B4-BE49-F238E27FC236}">
                <a16:creationId xmlns:a16="http://schemas.microsoft.com/office/drawing/2014/main" id="{72FA0085-3565-254B-BCAC-D8884CE86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751138"/>
            <a:ext cx="22288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084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D69D6-120D-F5FE-0F7E-361C44DE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0" y="1156425"/>
            <a:ext cx="9163844" cy="52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1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AF519-EE1C-EBFA-6493-CB639AA93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3045AFE-5F44-27DE-9818-EF7D8734B25D}"/>
              </a:ext>
            </a:extLst>
          </p:cNvPr>
          <p:cNvSpPr txBox="1">
            <a:spLocks/>
          </p:cNvSpPr>
          <p:nvPr/>
        </p:nvSpPr>
        <p:spPr>
          <a:xfrm>
            <a:off x="503998" y="301320"/>
            <a:ext cx="9325801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Caesar Java Code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926E211-5A6C-ACF8-0498-487BDCDBB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610" y="1497076"/>
            <a:ext cx="5369442" cy="53245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caesarShift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data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shift)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data.length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StringBuilder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StringBuilder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for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char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data.charAt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if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res.append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continue;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'a'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newIndex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chIndex+shift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%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26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char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newChar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char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'a'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newIndex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res.append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newChar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res.toString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398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6327-866F-F8EC-2449-2D5DF5361024}"/>
              </a:ext>
            </a:extLst>
          </p:cNvPr>
          <p:cNvSpPr txBox="1">
            <a:spLocks/>
          </p:cNvSpPr>
          <p:nvPr/>
        </p:nvSpPr>
        <p:spPr>
          <a:xfrm>
            <a:off x="503998" y="301320"/>
            <a:ext cx="9325801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Caesar </a:t>
            </a:r>
            <a:r>
              <a:rPr lang="fr-FR" dirty="0" err="1">
                <a:solidFill>
                  <a:sysClr val="windowText" lastClr="000000"/>
                </a:solidFill>
              </a:rPr>
              <a:t>Cypher</a:t>
            </a:r>
            <a:r>
              <a:rPr lang="fr-FR" dirty="0">
                <a:solidFill>
                  <a:sysClr val="windowText" lastClr="000000"/>
                </a:solidFill>
              </a:rPr>
              <a:t>...  </a:t>
            </a:r>
            <a:r>
              <a:rPr lang="fr-FR" dirty="0" err="1">
                <a:solidFill>
                  <a:sysClr val="windowText" lastClr="000000"/>
                </a:solidFill>
              </a:rPr>
              <a:t>why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it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is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so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weak</a:t>
            </a:r>
            <a:r>
              <a:rPr lang="fr-FR" dirty="0">
                <a:solidFill>
                  <a:sysClr val="windowText" lastClr="000000"/>
                </a:solidFill>
              </a:rPr>
              <a:t>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9FECB-1322-C4B5-1CB5-30200B1DE42B}"/>
              </a:ext>
            </a:extLst>
          </p:cNvPr>
          <p:cNvSpPr txBox="1"/>
          <p:nvPr/>
        </p:nvSpPr>
        <p:spPr>
          <a:xfrm>
            <a:off x="485190" y="3710725"/>
            <a:ext cx="9344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cfdbvtf</a:t>
            </a:r>
            <a:r>
              <a:rPr lang="fr-FR" sz="3200" dirty="0"/>
              <a:t> </a:t>
            </a:r>
            <a:r>
              <a:rPr lang="fr-FR" sz="3200" dirty="0" err="1"/>
              <a:t>pg</a:t>
            </a:r>
            <a:r>
              <a:rPr lang="fr-FR" sz="3200" dirty="0"/>
              <a:t> </a:t>
            </a:r>
            <a:r>
              <a:rPr lang="fr-FR" sz="3200" dirty="0" err="1"/>
              <a:t>gsfrvfodz</a:t>
            </a:r>
            <a:r>
              <a:rPr lang="fr-FR" sz="3200" dirty="0"/>
              <a:t> </a:t>
            </a:r>
            <a:r>
              <a:rPr lang="fr-FR" sz="3200" dirty="0" err="1"/>
              <a:t>bobmztjt</a:t>
            </a:r>
            <a:r>
              <a:rPr lang="fr-FR" sz="3200" dirty="0"/>
              <a:t> </a:t>
            </a:r>
            <a:r>
              <a:rPr lang="fr-FR" sz="3200" dirty="0" err="1"/>
              <a:t>gps</a:t>
            </a:r>
            <a:r>
              <a:rPr lang="fr-FR" sz="3200" dirty="0"/>
              <a:t> </a:t>
            </a:r>
            <a:r>
              <a:rPr lang="fr-FR" sz="3200" dirty="0" err="1"/>
              <a:t>dpnnpo</a:t>
            </a:r>
            <a:r>
              <a:rPr lang="fr-FR" sz="3200" dirty="0"/>
              <a:t> </a:t>
            </a:r>
            <a:r>
              <a:rPr lang="fr-FR" sz="3200" dirty="0" err="1"/>
              <a:t>mfuufs</a:t>
            </a:r>
            <a:r>
              <a:rPr lang="fr-FR" sz="3200" dirty="0"/>
              <a:t> </a:t>
            </a:r>
            <a:r>
              <a:rPr lang="fr-FR" sz="3200" dirty="0" err="1"/>
              <a:t>mjlf</a:t>
            </a:r>
            <a:r>
              <a:rPr lang="fr-FR" sz="3200" dirty="0"/>
              <a:t> f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45386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BB431A-0377-EA64-E819-E08D89E03184}"/>
              </a:ext>
            </a:extLst>
          </p:cNvPr>
          <p:cNvSpPr txBox="1"/>
          <p:nvPr/>
        </p:nvSpPr>
        <p:spPr>
          <a:xfrm>
            <a:off x="4306186" y="2887830"/>
            <a:ext cx="5922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0:0 1:3 2:1 3:3 4:0 </a:t>
            </a:r>
            <a:r>
              <a:rPr lang="fr-FR" b="1" dirty="0">
                <a:solidFill>
                  <a:srgbClr val="FF0000"/>
                </a:solidFill>
              </a:rPr>
              <a:t>5:8</a:t>
            </a:r>
            <a:r>
              <a:rPr lang="fr-FR" dirty="0"/>
              <a:t> 6:3 7:0 8:0 9:2 10:0 11:1 12:3 13:2</a:t>
            </a:r>
          </a:p>
          <a:p>
            <a:r>
              <a:rPr lang="fr-FR" dirty="0"/>
              <a:t>14:3 15:4 16:0 17:1 18:3 19:3 20:2 21:2 22:0 23:0 24:0 25:2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4E73AF-7EF6-E3AF-866F-9E7B0E035064}"/>
              </a:ext>
            </a:extLst>
          </p:cNvPr>
          <p:cNvSpPr txBox="1">
            <a:spLocks/>
          </p:cNvSpPr>
          <p:nvPr/>
        </p:nvSpPr>
        <p:spPr>
          <a:xfrm>
            <a:off x="503998" y="301320"/>
            <a:ext cx="9325801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Frequency </a:t>
            </a:r>
            <a:r>
              <a:rPr lang="fr-FR" dirty="0" err="1">
                <a:solidFill>
                  <a:sysClr val="windowText" lastClr="000000"/>
                </a:solidFill>
              </a:rPr>
              <a:t>Analysis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E83616A-DE06-82B4-D5E2-7883597C7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29" y="1687293"/>
            <a:ext cx="3896833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freq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26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cypherStr.length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char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cypherStr.charAt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continue;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&amp;&amp;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&lt;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26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freq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]++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26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 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":"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freq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[i] 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82DAD4A-9CBB-9395-B11C-E7A9A2A17155}"/>
              </a:ext>
            </a:extLst>
          </p:cNvPr>
          <p:cNvSpPr/>
          <p:nvPr/>
        </p:nvSpPr>
        <p:spPr>
          <a:xfrm>
            <a:off x="6173084" y="3671475"/>
            <a:ext cx="406695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9BB4C-2806-A693-EF1E-3DDEE5A8E365}"/>
              </a:ext>
            </a:extLst>
          </p:cNvPr>
          <p:cNvSpPr txBox="1"/>
          <p:nvPr/>
        </p:nvSpPr>
        <p:spPr>
          <a:xfrm>
            <a:off x="5248197" y="4093652"/>
            <a:ext cx="2523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"e"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D08456-64E8-BED3-CA04-22B09E454261}"/>
              </a:ext>
            </a:extLst>
          </p:cNvPr>
          <p:cNvSpPr/>
          <p:nvPr/>
        </p:nvSpPr>
        <p:spPr>
          <a:xfrm>
            <a:off x="6173083" y="4600298"/>
            <a:ext cx="406695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DDA8BEB-DE78-BB29-06DE-CCB26A3DB9C3}"/>
              </a:ext>
            </a:extLst>
          </p:cNvPr>
          <p:cNvSpPr/>
          <p:nvPr/>
        </p:nvSpPr>
        <p:spPr>
          <a:xfrm>
            <a:off x="6173085" y="2584636"/>
            <a:ext cx="406695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22F91A-7BB7-11DF-3044-D4C6E4E03C1E}"/>
              </a:ext>
            </a:extLst>
          </p:cNvPr>
          <p:cNvSpPr txBox="1"/>
          <p:nvPr/>
        </p:nvSpPr>
        <p:spPr>
          <a:xfrm>
            <a:off x="5108944" y="2096776"/>
            <a:ext cx="261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occurence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= 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18555-D7B6-74F8-1DFE-8A91C7C71B72}"/>
              </a:ext>
            </a:extLst>
          </p:cNvPr>
          <p:cNvSpPr txBox="1"/>
          <p:nvPr/>
        </p:nvSpPr>
        <p:spPr>
          <a:xfrm>
            <a:off x="4805916" y="5022475"/>
            <a:ext cx="5114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6th position (index 5 </a:t>
            </a:r>
            <a:r>
              <a:rPr lang="fr-FR" dirty="0" err="1"/>
              <a:t>starting</a:t>
            </a:r>
            <a:r>
              <a:rPr lang="fr-FR" dirty="0"/>
              <a:t> at 0) </a:t>
            </a:r>
          </a:p>
          <a:p>
            <a:r>
              <a:rPr lang="fr-FR" dirty="0" err="1"/>
              <a:t>while</a:t>
            </a:r>
            <a:r>
              <a:rPr lang="fr-FR" dirty="0"/>
              <a:t> "e" </a:t>
            </a:r>
            <a:r>
              <a:rPr lang="fr-FR" dirty="0" err="1"/>
              <a:t>is</a:t>
            </a:r>
            <a:r>
              <a:rPr lang="fr-FR" dirty="0"/>
              <a:t> the 5th </a:t>
            </a:r>
            <a:r>
              <a:rPr lang="fr-FR" dirty="0" err="1"/>
              <a:t>letter</a:t>
            </a:r>
            <a:r>
              <a:rPr lang="fr-FR" dirty="0"/>
              <a:t> of alphabet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7811E3E-A22D-A559-07EC-123C84146C6A}"/>
              </a:ext>
            </a:extLst>
          </p:cNvPr>
          <p:cNvSpPr/>
          <p:nvPr/>
        </p:nvSpPr>
        <p:spPr>
          <a:xfrm>
            <a:off x="6173082" y="5766632"/>
            <a:ext cx="406695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F1C0F-FDC4-E4D7-810E-8628DDF0252A}"/>
              </a:ext>
            </a:extLst>
          </p:cNvPr>
          <p:cNvSpPr txBox="1"/>
          <p:nvPr/>
        </p:nvSpPr>
        <p:spPr>
          <a:xfrm>
            <a:off x="5512980" y="6228297"/>
            <a:ext cx="2424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suspecting</a:t>
            </a:r>
            <a:r>
              <a:rPr lang="fr-FR" dirty="0"/>
              <a:t> shift by "1"</a:t>
            </a:r>
          </a:p>
        </p:txBody>
      </p:sp>
    </p:spTree>
    <p:extLst>
      <p:ext uri="{BB962C8B-B14F-4D97-AF65-F5344CB8AC3E}">
        <p14:creationId xmlns:p14="http://schemas.microsoft.com/office/powerpoint/2010/main" val="2495705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07B8C1B-522A-6581-D0EE-40CB6172FB32}"/>
              </a:ext>
            </a:extLst>
          </p:cNvPr>
          <p:cNvSpPr txBox="1">
            <a:spLocks/>
          </p:cNvSpPr>
          <p:nvPr/>
        </p:nvSpPr>
        <p:spPr>
          <a:xfrm>
            <a:off x="498682" y="0"/>
            <a:ext cx="9325801" cy="21122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sz="3600" dirty="0" err="1">
                <a:solidFill>
                  <a:sysClr val="windowText" lastClr="000000"/>
                </a:solidFill>
              </a:rPr>
              <a:t>Too</a:t>
            </a:r>
            <a:r>
              <a:rPr lang="fr-FR" sz="3600" dirty="0">
                <a:solidFill>
                  <a:sysClr val="windowText" lastClr="000000"/>
                </a:solidFill>
              </a:rPr>
              <a:t> Few </a:t>
            </a:r>
            <a:r>
              <a:rPr lang="fr-FR" sz="3600" dirty="0" err="1">
                <a:solidFill>
                  <a:sysClr val="windowText" lastClr="000000"/>
                </a:solidFill>
              </a:rPr>
              <a:t>Possibilities</a:t>
            </a:r>
            <a:r>
              <a:rPr lang="fr-FR" sz="3600" dirty="0">
                <a:solidFill>
                  <a:sysClr val="windowText" lastClr="000000"/>
                </a:solidFill>
              </a:rPr>
              <a:t> (Brute Force), </a:t>
            </a:r>
          </a:p>
          <a:p>
            <a:r>
              <a:rPr lang="fr-FR" sz="3600" dirty="0" err="1">
                <a:solidFill>
                  <a:sysClr val="windowText" lastClr="000000"/>
                </a:solidFill>
              </a:rPr>
              <a:t>Leaking</a:t>
            </a:r>
            <a:r>
              <a:rPr lang="fr-FR" sz="3600" dirty="0">
                <a:solidFill>
                  <a:sysClr val="windowText" lastClr="000000"/>
                </a:solidFill>
              </a:rPr>
              <a:t> information (</a:t>
            </a:r>
            <a:r>
              <a:rPr lang="fr-FR" sz="3600" dirty="0" err="1">
                <a:solidFill>
                  <a:sysClr val="windowText" lastClr="000000"/>
                </a:solidFill>
              </a:rPr>
              <a:t>space</a:t>
            </a:r>
            <a:r>
              <a:rPr lang="fr-FR" sz="3600" dirty="0">
                <a:solidFill>
                  <a:sysClr val="windowText" lastClr="000000"/>
                </a:solidFill>
              </a:rPr>
              <a:t> not </a:t>
            </a:r>
            <a:r>
              <a:rPr lang="fr-FR" sz="3600" dirty="0" err="1">
                <a:solidFill>
                  <a:sysClr val="windowText" lastClr="000000"/>
                </a:solidFill>
              </a:rPr>
              <a:t>encrypted</a:t>
            </a:r>
            <a:r>
              <a:rPr lang="fr-FR" sz="36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fr-FR" sz="3600" dirty="0">
                <a:solidFill>
                  <a:sysClr val="windowText" lastClr="000000"/>
                </a:solidFill>
              </a:rPr>
              <a:t>Frequency </a:t>
            </a:r>
            <a:r>
              <a:rPr lang="fr-FR" sz="3600" dirty="0" err="1">
                <a:solidFill>
                  <a:sysClr val="windowText" lastClr="000000"/>
                </a:solidFill>
              </a:rPr>
              <a:t>Analysis</a:t>
            </a:r>
            <a:r>
              <a:rPr lang="fr-FR" sz="3600" dirty="0">
                <a:solidFill>
                  <a:sysClr val="windowText" lastClr="000000"/>
                </a:solidFill>
              </a:rPr>
              <a:t>,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49340-E3E1-16E6-D513-2A90B4D5A148}"/>
              </a:ext>
            </a:extLst>
          </p:cNvPr>
          <p:cNvSpPr txBox="1"/>
          <p:nvPr/>
        </p:nvSpPr>
        <p:spPr>
          <a:xfrm>
            <a:off x="143015" y="2081252"/>
            <a:ext cx="5018567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dgecwug</a:t>
            </a:r>
            <a:r>
              <a:rPr lang="fr-FR" sz="1400" dirty="0"/>
              <a:t> </a:t>
            </a:r>
            <a:r>
              <a:rPr lang="fr-FR" sz="1400" dirty="0" err="1"/>
              <a:t>qh</a:t>
            </a:r>
            <a:r>
              <a:rPr lang="fr-FR" sz="1400" dirty="0"/>
              <a:t> </a:t>
            </a:r>
            <a:r>
              <a:rPr lang="fr-FR" sz="1400" dirty="0" err="1"/>
              <a:t>htgswgpea</a:t>
            </a:r>
            <a:r>
              <a:rPr lang="fr-FR" sz="1400" dirty="0"/>
              <a:t> </a:t>
            </a:r>
            <a:r>
              <a:rPr lang="fr-FR" sz="1400" dirty="0" err="1"/>
              <a:t>cpcnauku</a:t>
            </a:r>
            <a:r>
              <a:rPr lang="fr-FR" sz="1400" dirty="0"/>
              <a:t> </a:t>
            </a:r>
            <a:r>
              <a:rPr lang="fr-FR" sz="1400" dirty="0" err="1"/>
              <a:t>hqt</a:t>
            </a:r>
            <a:r>
              <a:rPr lang="fr-FR" sz="1400" dirty="0"/>
              <a:t> </a:t>
            </a:r>
            <a:r>
              <a:rPr lang="fr-FR" sz="1400" dirty="0" err="1"/>
              <a:t>eqooqp</a:t>
            </a:r>
            <a:r>
              <a:rPr lang="fr-FR" sz="1400" dirty="0"/>
              <a:t> </a:t>
            </a:r>
            <a:r>
              <a:rPr lang="fr-FR" sz="1400" dirty="0" err="1"/>
              <a:t>ngvvgt</a:t>
            </a:r>
            <a:r>
              <a:rPr lang="fr-FR" sz="1400" dirty="0"/>
              <a:t> </a:t>
            </a:r>
            <a:r>
              <a:rPr lang="fr-FR" sz="1400" dirty="0" err="1"/>
              <a:t>nkmg</a:t>
            </a:r>
            <a:r>
              <a:rPr lang="fr-FR" sz="1400" dirty="0"/>
              <a:t> g</a:t>
            </a:r>
          </a:p>
          <a:p>
            <a:r>
              <a:rPr lang="fr-FR" sz="1400" dirty="0" err="1"/>
              <a:t>ehfdxvh</a:t>
            </a:r>
            <a:r>
              <a:rPr lang="fr-FR" sz="1400" dirty="0"/>
              <a:t> ri </a:t>
            </a:r>
            <a:r>
              <a:rPr lang="fr-FR" sz="1400" dirty="0" err="1"/>
              <a:t>iuhtxhqfb</a:t>
            </a:r>
            <a:r>
              <a:rPr lang="fr-FR" sz="1400" dirty="0"/>
              <a:t> </a:t>
            </a:r>
            <a:r>
              <a:rPr lang="fr-FR" sz="1400" dirty="0" err="1"/>
              <a:t>dqdobvlv</a:t>
            </a:r>
            <a:r>
              <a:rPr lang="fr-FR" sz="1400" dirty="0"/>
              <a:t> </a:t>
            </a:r>
            <a:r>
              <a:rPr lang="fr-FR" sz="1400" dirty="0" err="1"/>
              <a:t>iru</a:t>
            </a:r>
            <a:r>
              <a:rPr lang="fr-FR" sz="1400" dirty="0"/>
              <a:t> </a:t>
            </a:r>
            <a:r>
              <a:rPr lang="fr-FR" sz="1400" dirty="0" err="1"/>
              <a:t>frpprq</a:t>
            </a:r>
            <a:r>
              <a:rPr lang="fr-FR" sz="1400" dirty="0"/>
              <a:t> </a:t>
            </a:r>
            <a:r>
              <a:rPr lang="fr-FR" sz="1400" dirty="0" err="1"/>
              <a:t>ohwwhu</a:t>
            </a:r>
            <a:r>
              <a:rPr lang="fr-FR" sz="1400" dirty="0"/>
              <a:t> </a:t>
            </a:r>
            <a:r>
              <a:rPr lang="fr-FR" sz="1400" dirty="0" err="1"/>
              <a:t>olnh</a:t>
            </a:r>
            <a:r>
              <a:rPr lang="fr-FR" sz="1400" dirty="0"/>
              <a:t> h</a:t>
            </a:r>
          </a:p>
          <a:p>
            <a:r>
              <a:rPr lang="fr-FR" sz="1400" dirty="0" err="1"/>
              <a:t>figeywi</a:t>
            </a:r>
            <a:r>
              <a:rPr lang="fr-FR" sz="1400" dirty="0"/>
              <a:t> </a:t>
            </a:r>
            <a:r>
              <a:rPr lang="fr-FR" sz="1400" dirty="0" err="1"/>
              <a:t>sj</a:t>
            </a:r>
            <a:r>
              <a:rPr lang="fr-FR" sz="1400" dirty="0"/>
              <a:t> </a:t>
            </a:r>
            <a:r>
              <a:rPr lang="fr-FR" sz="1400" dirty="0" err="1"/>
              <a:t>jviuyirgc</a:t>
            </a:r>
            <a:r>
              <a:rPr lang="fr-FR" sz="1400" dirty="0"/>
              <a:t> </a:t>
            </a:r>
            <a:r>
              <a:rPr lang="fr-FR" sz="1400" dirty="0" err="1"/>
              <a:t>erepcwmw</a:t>
            </a:r>
            <a:r>
              <a:rPr lang="fr-FR" sz="1400" dirty="0"/>
              <a:t> </a:t>
            </a:r>
            <a:r>
              <a:rPr lang="fr-FR" sz="1400" dirty="0" err="1"/>
              <a:t>jsv</a:t>
            </a:r>
            <a:r>
              <a:rPr lang="fr-FR" sz="1400" dirty="0"/>
              <a:t> </a:t>
            </a:r>
            <a:r>
              <a:rPr lang="fr-FR" sz="1400" dirty="0" err="1"/>
              <a:t>gsqqsr</a:t>
            </a:r>
            <a:r>
              <a:rPr lang="fr-FR" sz="1400" dirty="0"/>
              <a:t> </a:t>
            </a:r>
            <a:r>
              <a:rPr lang="fr-FR" sz="1400" dirty="0" err="1"/>
              <a:t>pixxiv</a:t>
            </a:r>
            <a:r>
              <a:rPr lang="fr-FR" sz="1400" dirty="0"/>
              <a:t> </a:t>
            </a:r>
            <a:r>
              <a:rPr lang="fr-FR" sz="1400" dirty="0" err="1"/>
              <a:t>pmoi</a:t>
            </a:r>
            <a:r>
              <a:rPr lang="fr-FR" sz="1400" dirty="0"/>
              <a:t> i</a:t>
            </a:r>
          </a:p>
          <a:p>
            <a:r>
              <a:rPr lang="fr-FR" sz="1400" dirty="0" err="1"/>
              <a:t>gjhfzxj</a:t>
            </a:r>
            <a:r>
              <a:rPr lang="fr-FR" sz="1400" dirty="0"/>
              <a:t> </a:t>
            </a:r>
            <a:r>
              <a:rPr lang="fr-FR" sz="1400" dirty="0" err="1"/>
              <a:t>tk</a:t>
            </a:r>
            <a:r>
              <a:rPr lang="fr-FR" sz="1400" dirty="0"/>
              <a:t> </a:t>
            </a:r>
            <a:r>
              <a:rPr lang="fr-FR" sz="1400" dirty="0" err="1"/>
              <a:t>kwjvzjshd</a:t>
            </a:r>
            <a:r>
              <a:rPr lang="fr-FR" sz="1400" dirty="0"/>
              <a:t> </a:t>
            </a:r>
            <a:r>
              <a:rPr lang="fr-FR" sz="1400" dirty="0" err="1"/>
              <a:t>fsfqdxnx</a:t>
            </a:r>
            <a:r>
              <a:rPr lang="fr-FR" sz="1400" dirty="0"/>
              <a:t> </a:t>
            </a:r>
            <a:r>
              <a:rPr lang="fr-FR" sz="1400" dirty="0" err="1"/>
              <a:t>ktw</a:t>
            </a:r>
            <a:r>
              <a:rPr lang="fr-FR" sz="1400" dirty="0"/>
              <a:t> </a:t>
            </a:r>
            <a:r>
              <a:rPr lang="fr-FR" sz="1400" dirty="0" err="1"/>
              <a:t>htrrts</a:t>
            </a:r>
            <a:r>
              <a:rPr lang="fr-FR" sz="1400" dirty="0"/>
              <a:t> </a:t>
            </a:r>
            <a:r>
              <a:rPr lang="fr-FR" sz="1400" dirty="0" err="1"/>
              <a:t>qjyyjw</a:t>
            </a:r>
            <a:r>
              <a:rPr lang="fr-FR" sz="1400" dirty="0"/>
              <a:t> </a:t>
            </a:r>
            <a:r>
              <a:rPr lang="fr-FR" sz="1400" dirty="0" err="1"/>
              <a:t>qnpj</a:t>
            </a:r>
            <a:r>
              <a:rPr lang="fr-FR" sz="1400" dirty="0"/>
              <a:t> j</a:t>
            </a:r>
          </a:p>
          <a:p>
            <a:r>
              <a:rPr lang="fr-FR" sz="1400" dirty="0" err="1"/>
              <a:t>hkigayk</a:t>
            </a:r>
            <a:r>
              <a:rPr lang="fr-FR" sz="1400" dirty="0"/>
              <a:t> </a:t>
            </a:r>
            <a:r>
              <a:rPr lang="fr-FR" sz="1400" dirty="0" err="1"/>
              <a:t>ul</a:t>
            </a:r>
            <a:r>
              <a:rPr lang="fr-FR" sz="1400" dirty="0"/>
              <a:t> </a:t>
            </a:r>
            <a:r>
              <a:rPr lang="fr-FR" sz="1400" dirty="0" err="1"/>
              <a:t>lxkwaktie</a:t>
            </a:r>
            <a:r>
              <a:rPr lang="fr-FR" sz="1400" dirty="0"/>
              <a:t> </a:t>
            </a:r>
            <a:r>
              <a:rPr lang="fr-FR" sz="1400" dirty="0" err="1"/>
              <a:t>gtgreyoy</a:t>
            </a:r>
            <a:r>
              <a:rPr lang="fr-FR" sz="1400" dirty="0"/>
              <a:t> lux </a:t>
            </a:r>
            <a:r>
              <a:rPr lang="fr-FR" sz="1400" dirty="0" err="1"/>
              <a:t>iussut</a:t>
            </a:r>
            <a:r>
              <a:rPr lang="fr-FR" sz="1400" dirty="0"/>
              <a:t> </a:t>
            </a:r>
            <a:r>
              <a:rPr lang="fr-FR" sz="1400" dirty="0" err="1"/>
              <a:t>rkzzkx</a:t>
            </a:r>
            <a:r>
              <a:rPr lang="fr-FR" sz="1400" dirty="0"/>
              <a:t> </a:t>
            </a:r>
            <a:r>
              <a:rPr lang="fr-FR" sz="1400" dirty="0" err="1"/>
              <a:t>roqk</a:t>
            </a:r>
            <a:r>
              <a:rPr lang="fr-FR" sz="1400" dirty="0"/>
              <a:t> k</a:t>
            </a:r>
          </a:p>
          <a:p>
            <a:r>
              <a:rPr lang="fr-FR" sz="1400" dirty="0" err="1"/>
              <a:t>iljhbzl</a:t>
            </a:r>
            <a:r>
              <a:rPr lang="fr-FR" sz="1400" dirty="0"/>
              <a:t> </a:t>
            </a:r>
            <a:r>
              <a:rPr lang="fr-FR" sz="1400" dirty="0" err="1"/>
              <a:t>vm</a:t>
            </a:r>
            <a:r>
              <a:rPr lang="fr-FR" sz="1400" dirty="0"/>
              <a:t> </a:t>
            </a:r>
            <a:r>
              <a:rPr lang="fr-FR" sz="1400" dirty="0" err="1"/>
              <a:t>mylxblujf</a:t>
            </a:r>
            <a:r>
              <a:rPr lang="fr-FR" sz="1400" dirty="0"/>
              <a:t> </a:t>
            </a:r>
            <a:r>
              <a:rPr lang="fr-FR" sz="1400" dirty="0" err="1"/>
              <a:t>huhsfzpz</a:t>
            </a:r>
            <a:r>
              <a:rPr lang="fr-FR" sz="1400" dirty="0"/>
              <a:t> </a:t>
            </a:r>
            <a:r>
              <a:rPr lang="fr-FR" sz="1400" dirty="0" err="1"/>
              <a:t>mvy</a:t>
            </a:r>
            <a:r>
              <a:rPr lang="fr-FR" sz="1400" dirty="0"/>
              <a:t> </a:t>
            </a:r>
            <a:r>
              <a:rPr lang="fr-FR" sz="1400" dirty="0" err="1"/>
              <a:t>jvttvu</a:t>
            </a:r>
            <a:r>
              <a:rPr lang="fr-FR" sz="1400" dirty="0"/>
              <a:t> </a:t>
            </a:r>
            <a:r>
              <a:rPr lang="fr-FR" sz="1400" dirty="0" err="1"/>
              <a:t>slaaly</a:t>
            </a:r>
            <a:r>
              <a:rPr lang="fr-FR" sz="1400" dirty="0"/>
              <a:t> </a:t>
            </a:r>
            <a:r>
              <a:rPr lang="fr-FR" sz="1400" dirty="0" err="1"/>
              <a:t>sprl</a:t>
            </a:r>
            <a:r>
              <a:rPr lang="fr-FR" sz="1400" dirty="0"/>
              <a:t> l</a:t>
            </a:r>
          </a:p>
          <a:p>
            <a:r>
              <a:rPr lang="fr-FR" sz="1400" dirty="0" err="1"/>
              <a:t>jmkicam</a:t>
            </a:r>
            <a:r>
              <a:rPr lang="fr-FR" sz="1400" dirty="0"/>
              <a:t> </a:t>
            </a:r>
            <a:r>
              <a:rPr lang="fr-FR" sz="1400" dirty="0" err="1"/>
              <a:t>wn</a:t>
            </a:r>
            <a:r>
              <a:rPr lang="fr-FR" sz="1400" dirty="0"/>
              <a:t> </a:t>
            </a:r>
            <a:r>
              <a:rPr lang="fr-FR" sz="1400" dirty="0" err="1"/>
              <a:t>nzmycmvkg</a:t>
            </a:r>
            <a:r>
              <a:rPr lang="fr-FR" sz="1400" dirty="0"/>
              <a:t> </a:t>
            </a:r>
            <a:r>
              <a:rPr lang="fr-FR" sz="1400" dirty="0" err="1"/>
              <a:t>ivitgaqa</a:t>
            </a:r>
            <a:r>
              <a:rPr lang="fr-FR" sz="1400" dirty="0"/>
              <a:t> </a:t>
            </a:r>
            <a:r>
              <a:rPr lang="fr-FR" sz="1400" dirty="0" err="1"/>
              <a:t>nwz</a:t>
            </a:r>
            <a:r>
              <a:rPr lang="fr-FR" sz="1400" dirty="0"/>
              <a:t> </a:t>
            </a:r>
            <a:r>
              <a:rPr lang="fr-FR" sz="1400" dirty="0" err="1"/>
              <a:t>kwuuwv</a:t>
            </a:r>
            <a:r>
              <a:rPr lang="fr-FR" sz="1400" dirty="0"/>
              <a:t> </a:t>
            </a:r>
            <a:r>
              <a:rPr lang="fr-FR" sz="1400" dirty="0" err="1"/>
              <a:t>tmbbmz</a:t>
            </a:r>
            <a:r>
              <a:rPr lang="fr-FR" sz="1400" dirty="0"/>
              <a:t> </a:t>
            </a:r>
            <a:r>
              <a:rPr lang="fr-FR" sz="1400" dirty="0" err="1"/>
              <a:t>tqsm</a:t>
            </a:r>
            <a:r>
              <a:rPr lang="fr-FR" sz="1400" dirty="0"/>
              <a:t> m</a:t>
            </a:r>
          </a:p>
          <a:p>
            <a:r>
              <a:rPr lang="fr-FR" sz="1400" dirty="0" err="1"/>
              <a:t>knljdbn</a:t>
            </a:r>
            <a:r>
              <a:rPr lang="fr-FR" sz="1400" dirty="0"/>
              <a:t> </a:t>
            </a:r>
            <a:r>
              <a:rPr lang="fr-FR" sz="1400" dirty="0" err="1"/>
              <a:t>xo</a:t>
            </a:r>
            <a:r>
              <a:rPr lang="fr-FR" sz="1400" dirty="0"/>
              <a:t> </a:t>
            </a:r>
            <a:r>
              <a:rPr lang="fr-FR" sz="1400" dirty="0" err="1"/>
              <a:t>oanzdnwlh</a:t>
            </a:r>
            <a:r>
              <a:rPr lang="fr-FR" sz="1400" dirty="0"/>
              <a:t> </a:t>
            </a:r>
            <a:r>
              <a:rPr lang="fr-FR" sz="1400" dirty="0" err="1"/>
              <a:t>jwjuhbrb</a:t>
            </a:r>
            <a:r>
              <a:rPr lang="fr-FR" sz="1400" dirty="0"/>
              <a:t> </a:t>
            </a:r>
            <a:r>
              <a:rPr lang="fr-FR" sz="1400" dirty="0" err="1"/>
              <a:t>oxa</a:t>
            </a:r>
            <a:r>
              <a:rPr lang="fr-FR" sz="1400" dirty="0"/>
              <a:t> </a:t>
            </a:r>
            <a:r>
              <a:rPr lang="fr-FR" sz="1400" dirty="0" err="1"/>
              <a:t>lxvvxw</a:t>
            </a:r>
            <a:r>
              <a:rPr lang="fr-FR" sz="1400" dirty="0"/>
              <a:t> </a:t>
            </a:r>
            <a:r>
              <a:rPr lang="fr-FR" sz="1400" dirty="0" err="1"/>
              <a:t>unccna</a:t>
            </a:r>
            <a:r>
              <a:rPr lang="fr-FR" sz="1400" dirty="0"/>
              <a:t> </a:t>
            </a:r>
            <a:r>
              <a:rPr lang="fr-FR" sz="1400" dirty="0" err="1"/>
              <a:t>urtn</a:t>
            </a:r>
            <a:r>
              <a:rPr lang="fr-FR" sz="1400" dirty="0"/>
              <a:t> n</a:t>
            </a:r>
          </a:p>
          <a:p>
            <a:r>
              <a:rPr lang="fr-FR" sz="1400" dirty="0" err="1"/>
              <a:t>lomkeco</a:t>
            </a:r>
            <a:r>
              <a:rPr lang="fr-FR" sz="1400" dirty="0"/>
              <a:t> </a:t>
            </a:r>
            <a:r>
              <a:rPr lang="fr-FR" sz="1400" dirty="0" err="1"/>
              <a:t>yp</a:t>
            </a:r>
            <a:r>
              <a:rPr lang="fr-FR" sz="1400" dirty="0"/>
              <a:t> </a:t>
            </a:r>
            <a:r>
              <a:rPr lang="fr-FR" sz="1400" dirty="0" err="1"/>
              <a:t>pboaeoxmi</a:t>
            </a:r>
            <a:r>
              <a:rPr lang="fr-FR" sz="1400" dirty="0"/>
              <a:t> </a:t>
            </a:r>
            <a:r>
              <a:rPr lang="fr-FR" sz="1400" dirty="0" err="1"/>
              <a:t>kxkvicsc</a:t>
            </a:r>
            <a:r>
              <a:rPr lang="fr-FR" sz="1400" dirty="0"/>
              <a:t> </a:t>
            </a:r>
            <a:r>
              <a:rPr lang="fr-FR" sz="1400" dirty="0" err="1"/>
              <a:t>pyb</a:t>
            </a:r>
            <a:r>
              <a:rPr lang="fr-FR" sz="1400" dirty="0"/>
              <a:t> </a:t>
            </a:r>
            <a:r>
              <a:rPr lang="fr-FR" sz="1400" dirty="0" err="1"/>
              <a:t>mywwyx</a:t>
            </a:r>
            <a:r>
              <a:rPr lang="fr-FR" sz="1400" dirty="0"/>
              <a:t> </a:t>
            </a:r>
            <a:r>
              <a:rPr lang="fr-FR" sz="1400" dirty="0" err="1"/>
              <a:t>voddob</a:t>
            </a:r>
            <a:r>
              <a:rPr lang="fr-FR" sz="1400" dirty="0"/>
              <a:t> </a:t>
            </a:r>
            <a:r>
              <a:rPr lang="fr-FR" sz="1400" dirty="0" err="1"/>
              <a:t>vsuo</a:t>
            </a:r>
            <a:r>
              <a:rPr lang="fr-FR" sz="1400" dirty="0"/>
              <a:t> o</a:t>
            </a:r>
          </a:p>
          <a:p>
            <a:r>
              <a:rPr lang="fr-FR" sz="1400" dirty="0" err="1"/>
              <a:t>mpnlfdp</a:t>
            </a:r>
            <a:r>
              <a:rPr lang="fr-FR" sz="1400" dirty="0"/>
              <a:t> </a:t>
            </a:r>
            <a:r>
              <a:rPr lang="fr-FR" sz="1400" dirty="0" err="1"/>
              <a:t>zq</a:t>
            </a:r>
            <a:r>
              <a:rPr lang="fr-FR" sz="1400" dirty="0"/>
              <a:t> </a:t>
            </a:r>
            <a:r>
              <a:rPr lang="fr-FR" sz="1400" dirty="0" err="1"/>
              <a:t>qcpbfpynj</a:t>
            </a:r>
            <a:r>
              <a:rPr lang="fr-FR" sz="1400" dirty="0"/>
              <a:t> </a:t>
            </a:r>
            <a:r>
              <a:rPr lang="fr-FR" sz="1400" dirty="0" err="1"/>
              <a:t>lylwjdtd</a:t>
            </a:r>
            <a:r>
              <a:rPr lang="fr-FR" sz="1400" dirty="0"/>
              <a:t> </a:t>
            </a:r>
            <a:r>
              <a:rPr lang="fr-FR" sz="1400" dirty="0" err="1"/>
              <a:t>qzc</a:t>
            </a:r>
            <a:r>
              <a:rPr lang="fr-FR" sz="1400" dirty="0"/>
              <a:t> </a:t>
            </a:r>
            <a:r>
              <a:rPr lang="fr-FR" sz="1400" dirty="0" err="1"/>
              <a:t>nzxxzy</a:t>
            </a:r>
            <a:r>
              <a:rPr lang="fr-FR" sz="1400" dirty="0"/>
              <a:t> </a:t>
            </a:r>
            <a:r>
              <a:rPr lang="fr-FR" sz="1400" dirty="0" err="1"/>
              <a:t>wpeepc</a:t>
            </a:r>
            <a:r>
              <a:rPr lang="fr-FR" sz="1400" dirty="0"/>
              <a:t> </a:t>
            </a:r>
            <a:r>
              <a:rPr lang="fr-FR" sz="1400" dirty="0" err="1"/>
              <a:t>wtvp</a:t>
            </a:r>
            <a:r>
              <a:rPr lang="fr-FR" sz="1400" dirty="0"/>
              <a:t> p</a:t>
            </a:r>
          </a:p>
          <a:p>
            <a:r>
              <a:rPr lang="fr-FR" sz="1400" dirty="0" err="1"/>
              <a:t>nqomgeq</a:t>
            </a:r>
            <a:r>
              <a:rPr lang="fr-FR" sz="1400" dirty="0"/>
              <a:t> </a:t>
            </a:r>
            <a:r>
              <a:rPr lang="fr-FR" sz="1400" dirty="0" err="1"/>
              <a:t>ar</a:t>
            </a:r>
            <a:r>
              <a:rPr lang="fr-FR" sz="1400" dirty="0"/>
              <a:t> </a:t>
            </a:r>
            <a:r>
              <a:rPr lang="fr-FR" sz="1400" dirty="0" err="1"/>
              <a:t>rdqcgqzok</a:t>
            </a:r>
            <a:r>
              <a:rPr lang="fr-FR" sz="1400" dirty="0"/>
              <a:t> </a:t>
            </a:r>
            <a:r>
              <a:rPr lang="fr-FR" sz="1400" dirty="0" err="1"/>
              <a:t>mzmxkeue</a:t>
            </a:r>
            <a:r>
              <a:rPr lang="fr-FR" sz="1400" dirty="0"/>
              <a:t> rad </a:t>
            </a:r>
            <a:r>
              <a:rPr lang="fr-FR" sz="1400" dirty="0" err="1"/>
              <a:t>oayyaz</a:t>
            </a:r>
            <a:r>
              <a:rPr lang="fr-FR" sz="1400" dirty="0"/>
              <a:t> </a:t>
            </a:r>
            <a:r>
              <a:rPr lang="fr-FR" sz="1400" dirty="0" err="1"/>
              <a:t>xqffqd</a:t>
            </a:r>
            <a:r>
              <a:rPr lang="fr-FR" sz="1400" dirty="0"/>
              <a:t> </a:t>
            </a:r>
            <a:r>
              <a:rPr lang="fr-FR" sz="1400" dirty="0" err="1"/>
              <a:t>xuwq</a:t>
            </a:r>
            <a:r>
              <a:rPr lang="fr-FR" sz="1400" dirty="0"/>
              <a:t> q</a:t>
            </a:r>
          </a:p>
          <a:p>
            <a:r>
              <a:rPr lang="fr-FR" sz="1400" dirty="0" err="1"/>
              <a:t>orpnhfr</a:t>
            </a:r>
            <a:r>
              <a:rPr lang="fr-FR" sz="1400" dirty="0"/>
              <a:t> bs </a:t>
            </a:r>
            <a:r>
              <a:rPr lang="fr-FR" sz="1400" dirty="0" err="1"/>
              <a:t>serdhrapl</a:t>
            </a:r>
            <a:r>
              <a:rPr lang="fr-FR" sz="1400" dirty="0"/>
              <a:t> </a:t>
            </a:r>
            <a:r>
              <a:rPr lang="fr-FR" sz="1400" dirty="0" err="1"/>
              <a:t>nanylfvf</a:t>
            </a:r>
            <a:r>
              <a:rPr lang="fr-FR" sz="1400" dirty="0"/>
              <a:t> </a:t>
            </a:r>
            <a:r>
              <a:rPr lang="fr-FR" sz="1400" dirty="0" err="1"/>
              <a:t>sbe</a:t>
            </a:r>
            <a:r>
              <a:rPr lang="fr-FR" sz="1400" dirty="0"/>
              <a:t> </a:t>
            </a:r>
            <a:r>
              <a:rPr lang="fr-FR" sz="1400" dirty="0" err="1"/>
              <a:t>pbzzba</a:t>
            </a:r>
            <a:r>
              <a:rPr lang="fr-FR" sz="1400" dirty="0"/>
              <a:t> </a:t>
            </a:r>
            <a:r>
              <a:rPr lang="fr-FR" sz="1400" dirty="0" err="1"/>
              <a:t>yrggre</a:t>
            </a:r>
            <a:r>
              <a:rPr lang="fr-FR" sz="1400" dirty="0"/>
              <a:t> </a:t>
            </a:r>
            <a:r>
              <a:rPr lang="fr-FR" sz="1400" dirty="0" err="1"/>
              <a:t>yvxr</a:t>
            </a:r>
            <a:r>
              <a:rPr lang="fr-FR" sz="1400" dirty="0"/>
              <a:t> r</a:t>
            </a:r>
          </a:p>
          <a:p>
            <a:r>
              <a:rPr lang="fr-FR" sz="1400" dirty="0" err="1"/>
              <a:t>psqoigs</a:t>
            </a:r>
            <a:r>
              <a:rPr lang="fr-FR" sz="1400" dirty="0"/>
              <a:t> ct </a:t>
            </a:r>
            <a:r>
              <a:rPr lang="fr-FR" sz="1400" dirty="0" err="1"/>
              <a:t>tfseisbqm</a:t>
            </a:r>
            <a:r>
              <a:rPr lang="fr-FR" sz="1400" dirty="0"/>
              <a:t> </a:t>
            </a:r>
            <a:r>
              <a:rPr lang="fr-FR" sz="1400" dirty="0" err="1"/>
              <a:t>obozmgwg</a:t>
            </a:r>
            <a:r>
              <a:rPr lang="fr-FR" sz="1400" dirty="0"/>
              <a:t> </a:t>
            </a:r>
            <a:r>
              <a:rPr lang="fr-FR" sz="1400" dirty="0" err="1"/>
              <a:t>tcf</a:t>
            </a:r>
            <a:r>
              <a:rPr lang="fr-FR" sz="1400" dirty="0"/>
              <a:t> </a:t>
            </a:r>
            <a:r>
              <a:rPr lang="fr-FR" sz="1400" dirty="0" err="1"/>
              <a:t>qcaacb</a:t>
            </a:r>
            <a:r>
              <a:rPr lang="fr-FR" sz="1400" dirty="0"/>
              <a:t> </a:t>
            </a:r>
            <a:r>
              <a:rPr lang="fr-FR" sz="1400" dirty="0" err="1"/>
              <a:t>zshhsf</a:t>
            </a:r>
            <a:r>
              <a:rPr lang="fr-FR" sz="1400" dirty="0"/>
              <a:t> </a:t>
            </a:r>
            <a:r>
              <a:rPr lang="fr-FR" sz="1400" dirty="0" err="1"/>
              <a:t>zwys</a:t>
            </a:r>
            <a:r>
              <a:rPr lang="fr-FR" sz="1400" dirty="0"/>
              <a:t> s</a:t>
            </a:r>
          </a:p>
          <a:p>
            <a:r>
              <a:rPr lang="fr-FR" sz="1400" dirty="0" err="1"/>
              <a:t>qtrpjht</a:t>
            </a:r>
            <a:r>
              <a:rPr lang="fr-FR" sz="1400" dirty="0"/>
              <a:t> du </a:t>
            </a:r>
            <a:r>
              <a:rPr lang="fr-FR" sz="1400" dirty="0" err="1"/>
              <a:t>ugtfjtcrn</a:t>
            </a:r>
            <a:r>
              <a:rPr lang="fr-FR" sz="1400" dirty="0"/>
              <a:t> </a:t>
            </a:r>
            <a:r>
              <a:rPr lang="fr-FR" sz="1400" dirty="0" err="1"/>
              <a:t>pcpanhxh</a:t>
            </a:r>
            <a:r>
              <a:rPr lang="fr-FR" sz="1400" dirty="0"/>
              <a:t> </a:t>
            </a:r>
            <a:r>
              <a:rPr lang="fr-FR" sz="1400" dirty="0" err="1"/>
              <a:t>udg</a:t>
            </a:r>
            <a:r>
              <a:rPr lang="fr-FR" sz="1400" dirty="0"/>
              <a:t> </a:t>
            </a:r>
            <a:r>
              <a:rPr lang="fr-FR" sz="1400" dirty="0" err="1"/>
              <a:t>rdbbdc</a:t>
            </a:r>
            <a:r>
              <a:rPr lang="fr-FR" sz="1400" dirty="0"/>
              <a:t> </a:t>
            </a:r>
            <a:r>
              <a:rPr lang="fr-FR" sz="1400" dirty="0" err="1"/>
              <a:t>atiitg</a:t>
            </a:r>
            <a:r>
              <a:rPr lang="fr-FR" sz="1400" dirty="0"/>
              <a:t> </a:t>
            </a:r>
            <a:r>
              <a:rPr lang="fr-FR" sz="1400" dirty="0" err="1"/>
              <a:t>axzt</a:t>
            </a:r>
            <a:r>
              <a:rPr lang="fr-FR" sz="1400" dirty="0"/>
              <a:t> t</a:t>
            </a:r>
          </a:p>
          <a:p>
            <a:r>
              <a:rPr lang="fr-FR" sz="1400" dirty="0" err="1"/>
              <a:t>rusqkiu</a:t>
            </a:r>
            <a:r>
              <a:rPr lang="fr-FR" sz="1400" dirty="0"/>
              <a:t> </a:t>
            </a:r>
            <a:r>
              <a:rPr lang="fr-FR" sz="1400" dirty="0" err="1"/>
              <a:t>ev</a:t>
            </a:r>
            <a:r>
              <a:rPr lang="fr-FR" sz="1400" dirty="0"/>
              <a:t> </a:t>
            </a:r>
            <a:r>
              <a:rPr lang="fr-FR" sz="1400" dirty="0" err="1"/>
              <a:t>vhugkudso</a:t>
            </a:r>
            <a:r>
              <a:rPr lang="fr-FR" sz="1400" dirty="0"/>
              <a:t> </a:t>
            </a:r>
            <a:r>
              <a:rPr lang="fr-FR" sz="1400" dirty="0" err="1"/>
              <a:t>qdqboiyi</a:t>
            </a:r>
            <a:r>
              <a:rPr lang="fr-FR" sz="1400" dirty="0"/>
              <a:t> </a:t>
            </a:r>
            <a:r>
              <a:rPr lang="fr-FR" sz="1400" dirty="0" err="1"/>
              <a:t>veh</a:t>
            </a:r>
            <a:r>
              <a:rPr lang="fr-FR" sz="1400" dirty="0"/>
              <a:t> </a:t>
            </a:r>
            <a:r>
              <a:rPr lang="fr-FR" sz="1400" dirty="0" err="1"/>
              <a:t>secced</a:t>
            </a:r>
            <a:r>
              <a:rPr lang="fr-FR" sz="1400" dirty="0"/>
              <a:t> </a:t>
            </a:r>
            <a:r>
              <a:rPr lang="fr-FR" sz="1400" dirty="0" err="1"/>
              <a:t>bujjuh</a:t>
            </a:r>
            <a:r>
              <a:rPr lang="fr-FR" sz="1400" dirty="0"/>
              <a:t> </a:t>
            </a:r>
            <a:r>
              <a:rPr lang="fr-FR" sz="1400" dirty="0" err="1"/>
              <a:t>byau</a:t>
            </a:r>
            <a:r>
              <a:rPr lang="fr-FR" sz="1400" dirty="0"/>
              <a:t> u</a:t>
            </a:r>
          </a:p>
          <a:p>
            <a:r>
              <a:rPr lang="fr-FR" sz="1400" dirty="0" err="1"/>
              <a:t>svtrljv</a:t>
            </a:r>
            <a:r>
              <a:rPr lang="fr-FR" sz="1400" dirty="0"/>
              <a:t> </a:t>
            </a:r>
            <a:r>
              <a:rPr lang="fr-FR" sz="1400" dirty="0" err="1"/>
              <a:t>fw</a:t>
            </a:r>
            <a:r>
              <a:rPr lang="fr-FR" sz="1400" dirty="0"/>
              <a:t> </a:t>
            </a:r>
            <a:r>
              <a:rPr lang="fr-FR" sz="1400" dirty="0" err="1"/>
              <a:t>wivhlvetp</a:t>
            </a:r>
            <a:r>
              <a:rPr lang="fr-FR" sz="1400" dirty="0"/>
              <a:t> </a:t>
            </a:r>
            <a:r>
              <a:rPr lang="fr-FR" sz="1400" dirty="0" err="1"/>
              <a:t>rercpjzj</a:t>
            </a:r>
            <a:r>
              <a:rPr lang="fr-FR" sz="1400" dirty="0"/>
              <a:t> </a:t>
            </a:r>
            <a:r>
              <a:rPr lang="fr-FR" sz="1400" dirty="0" err="1"/>
              <a:t>wfi</a:t>
            </a:r>
            <a:r>
              <a:rPr lang="fr-FR" sz="1400" dirty="0"/>
              <a:t> </a:t>
            </a:r>
            <a:r>
              <a:rPr lang="fr-FR" sz="1400" dirty="0" err="1"/>
              <a:t>tfddfe</a:t>
            </a:r>
            <a:r>
              <a:rPr lang="fr-FR" sz="1400" dirty="0"/>
              <a:t> </a:t>
            </a:r>
            <a:r>
              <a:rPr lang="fr-FR" sz="1400" dirty="0" err="1"/>
              <a:t>cvkkvi</a:t>
            </a:r>
            <a:r>
              <a:rPr lang="fr-FR" sz="1400" dirty="0"/>
              <a:t> </a:t>
            </a:r>
            <a:r>
              <a:rPr lang="fr-FR" sz="1400" dirty="0" err="1"/>
              <a:t>czbv</a:t>
            </a:r>
            <a:r>
              <a:rPr lang="fr-FR" sz="1400" dirty="0"/>
              <a:t> v</a:t>
            </a:r>
          </a:p>
          <a:p>
            <a:r>
              <a:rPr lang="fr-FR" sz="1400" dirty="0" err="1"/>
              <a:t>twusmkw</a:t>
            </a:r>
            <a:r>
              <a:rPr lang="fr-FR" sz="1400" dirty="0"/>
              <a:t> </a:t>
            </a:r>
            <a:r>
              <a:rPr lang="fr-FR" sz="1400" dirty="0" err="1"/>
              <a:t>gx</a:t>
            </a:r>
            <a:r>
              <a:rPr lang="fr-FR" sz="1400" dirty="0"/>
              <a:t> </a:t>
            </a:r>
            <a:r>
              <a:rPr lang="fr-FR" sz="1400" dirty="0" err="1"/>
              <a:t>xjwimwfuq</a:t>
            </a:r>
            <a:r>
              <a:rPr lang="fr-FR" sz="1400" dirty="0"/>
              <a:t> </a:t>
            </a:r>
            <a:r>
              <a:rPr lang="fr-FR" sz="1400" dirty="0" err="1"/>
              <a:t>sfsdqkak</a:t>
            </a:r>
            <a:r>
              <a:rPr lang="fr-FR" sz="1400" dirty="0"/>
              <a:t> </a:t>
            </a:r>
            <a:r>
              <a:rPr lang="fr-FR" sz="1400" dirty="0" err="1"/>
              <a:t>xgj</a:t>
            </a:r>
            <a:r>
              <a:rPr lang="fr-FR" sz="1400" dirty="0"/>
              <a:t> </a:t>
            </a:r>
            <a:r>
              <a:rPr lang="fr-FR" sz="1400" dirty="0" err="1"/>
              <a:t>ugeegf</a:t>
            </a:r>
            <a:r>
              <a:rPr lang="fr-FR" sz="1400" dirty="0"/>
              <a:t> </a:t>
            </a:r>
            <a:r>
              <a:rPr lang="fr-FR" sz="1400" dirty="0" err="1"/>
              <a:t>dwllwj</a:t>
            </a:r>
            <a:r>
              <a:rPr lang="fr-FR" sz="1400" dirty="0"/>
              <a:t> </a:t>
            </a:r>
            <a:r>
              <a:rPr lang="fr-FR" sz="1400" dirty="0" err="1"/>
              <a:t>dacw</a:t>
            </a:r>
            <a:r>
              <a:rPr lang="fr-FR" sz="1400" dirty="0"/>
              <a:t> w</a:t>
            </a:r>
          </a:p>
          <a:p>
            <a:r>
              <a:rPr lang="fr-FR" sz="1400" dirty="0" err="1"/>
              <a:t>uxvtnlx</a:t>
            </a:r>
            <a:r>
              <a:rPr lang="fr-FR" sz="1400" dirty="0"/>
              <a:t> </a:t>
            </a:r>
            <a:r>
              <a:rPr lang="fr-FR" sz="1400" dirty="0" err="1"/>
              <a:t>hy</a:t>
            </a:r>
            <a:r>
              <a:rPr lang="fr-FR" sz="1400" dirty="0"/>
              <a:t> </a:t>
            </a:r>
            <a:r>
              <a:rPr lang="fr-FR" sz="1400" dirty="0" err="1"/>
              <a:t>ykxjnxgvr</a:t>
            </a:r>
            <a:r>
              <a:rPr lang="fr-FR" sz="1400" dirty="0"/>
              <a:t> </a:t>
            </a:r>
            <a:r>
              <a:rPr lang="fr-FR" sz="1400" dirty="0" err="1"/>
              <a:t>tgterlbl</a:t>
            </a:r>
            <a:r>
              <a:rPr lang="fr-FR" sz="1400" dirty="0"/>
              <a:t> </a:t>
            </a:r>
            <a:r>
              <a:rPr lang="fr-FR" sz="1400" dirty="0" err="1"/>
              <a:t>yhk</a:t>
            </a:r>
            <a:r>
              <a:rPr lang="fr-FR" sz="1400" dirty="0"/>
              <a:t> </a:t>
            </a:r>
            <a:r>
              <a:rPr lang="fr-FR" sz="1400" dirty="0" err="1"/>
              <a:t>vhffhg</a:t>
            </a:r>
            <a:r>
              <a:rPr lang="fr-FR" sz="1400" dirty="0"/>
              <a:t> </a:t>
            </a:r>
            <a:r>
              <a:rPr lang="fr-FR" sz="1400" dirty="0" err="1"/>
              <a:t>exmmxk</a:t>
            </a:r>
            <a:r>
              <a:rPr lang="fr-FR" sz="1400" dirty="0"/>
              <a:t> </a:t>
            </a:r>
            <a:r>
              <a:rPr lang="fr-FR" sz="1400" dirty="0" err="1"/>
              <a:t>ebdx</a:t>
            </a:r>
            <a:r>
              <a:rPr lang="fr-FR" sz="1400" dirty="0"/>
              <a:t> x</a:t>
            </a:r>
          </a:p>
          <a:p>
            <a:r>
              <a:rPr lang="fr-FR" sz="1400" dirty="0" err="1"/>
              <a:t>vywuomy</a:t>
            </a:r>
            <a:r>
              <a:rPr lang="fr-FR" sz="1400" dirty="0"/>
              <a:t> </a:t>
            </a:r>
            <a:r>
              <a:rPr lang="fr-FR" sz="1400" dirty="0" err="1"/>
              <a:t>iz</a:t>
            </a:r>
            <a:r>
              <a:rPr lang="fr-FR" sz="1400" dirty="0"/>
              <a:t> </a:t>
            </a:r>
            <a:r>
              <a:rPr lang="fr-FR" sz="1400" dirty="0" err="1"/>
              <a:t>zlykoyhws</a:t>
            </a:r>
            <a:r>
              <a:rPr lang="fr-FR" sz="1400" dirty="0"/>
              <a:t> </a:t>
            </a:r>
            <a:r>
              <a:rPr lang="fr-FR" sz="1400" dirty="0" err="1"/>
              <a:t>uhufsmcm</a:t>
            </a:r>
            <a:r>
              <a:rPr lang="fr-FR" sz="1400" dirty="0"/>
              <a:t> </a:t>
            </a:r>
            <a:r>
              <a:rPr lang="fr-FR" sz="1400" dirty="0" err="1"/>
              <a:t>zil</a:t>
            </a:r>
            <a:r>
              <a:rPr lang="fr-FR" sz="1400" dirty="0"/>
              <a:t> </a:t>
            </a:r>
            <a:r>
              <a:rPr lang="fr-FR" sz="1400" dirty="0" err="1"/>
              <a:t>wiggih</a:t>
            </a:r>
            <a:r>
              <a:rPr lang="fr-FR" sz="1400" dirty="0"/>
              <a:t> </a:t>
            </a:r>
            <a:r>
              <a:rPr lang="fr-FR" sz="1400" dirty="0" err="1"/>
              <a:t>fynnyl</a:t>
            </a:r>
            <a:r>
              <a:rPr lang="fr-FR" sz="1400" dirty="0"/>
              <a:t> </a:t>
            </a:r>
            <a:r>
              <a:rPr lang="fr-FR" sz="1400" dirty="0" err="1"/>
              <a:t>fcey</a:t>
            </a:r>
            <a:r>
              <a:rPr lang="fr-FR" sz="1400" dirty="0"/>
              <a:t> y</a:t>
            </a:r>
          </a:p>
          <a:p>
            <a:r>
              <a:rPr lang="fr-FR" sz="1400" dirty="0" err="1"/>
              <a:t>wzxvpnz</a:t>
            </a:r>
            <a:r>
              <a:rPr lang="fr-FR" sz="1400" dirty="0"/>
              <a:t> </a:t>
            </a:r>
            <a:r>
              <a:rPr lang="fr-FR" sz="1400" dirty="0" err="1"/>
              <a:t>ja</a:t>
            </a:r>
            <a:r>
              <a:rPr lang="fr-FR" sz="1400" dirty="0"/>
              <a:t> </a:t>
            </a:r>
            <a:r>
              <a:rPr lang="fr-FR" sz="1400" dirty="0" err="1"/>
              <a:t>amzlpzixt</a:t>
            </a:r>
            <a:r>
              <a:rPr lang="fr-FR" sz="1400" dirty="0"/>
              <a:t> </a:t>
            </a:r>
            <a:r>
              <a:rPr lang="fr-FR" sz="1400" dirty="0" err="1"/>
              <a:t>vivgtndn</a:t>
            </a:r>
            <a:r>
              <a:rPr lang="fr-FR" sz="1400" dirty="0"/>
              <a:t> </a:t>
            </a:r>
            <a:r>
              <a:rPr lang="fr-FR" sz="1400" dirty="0" err="1"/>
              <a:t>ajm</a:t>
            </a:r>
            <a:r>
              <a:rPr lang="fr-FR" sz="1400" dirty="0"/>
              <a:t> </a:t>
            </a:r>
            <a:r>
              <a:rPr lang="fr-FR" sz="1400" dirty="0" err="1"/>
              <a:t>xjhhji</a:t>
            </a:r>
            <a:r>
              <a:rPr lang="fr-FR" sz="1400" dirty="0"/>
              <a:t> </a:t>
            </a:r>
            <a:r>
              <a:rPr lang="fr-FR" sz="1400" dirty="0" err="1"/>
              <a:t>gzoozm</a:t>
            </a:r>
            <a:r>
              <a:rPr lang="fr-FR" sz="1400" dirty="0"/>
              <a:t> </a:t>
            </a:r>
            <a:r>
              <a:rPr lang="fr-FR" sz="1400" dirty="0" err="1"/>
              <a:t>gdfz</a:t>
            </a:r>
            <a:r>
              <a:rPr lang="fr-FR" sz="1400" dirty="0"/>
              <a:t> z</a:t>
            </a:r>
          </a:p>
          <a:p>
            <a:r>
              <a:rPr lang="fr-FR" sz="1400" dirty="0" err="1"/>
              <a:t>xaywqoa</a:t>
            </a:r>
            <a:r>
              <a:rPr lang="fr-FR" sz="1400" dirty="0"/>
              <a:t> kb </a:t>
            </a:r>
            <a:r>
              <a:rPr lang="fr-FR" sz="1400" dirty="0" err="1"/>
              <a:t>bnamqajyu</a:t>
            </a:r>
            <a:r>
              <a:rPr lang="fr-FR" sz="1400" dirty="0"/>
              <a:t> </a:t>
            </a:r>
            <a:r>
              <a:rPr lang="fr-FR" sz="1400" dirty="0" err="1"/>
              <a:t>wjwhuoeo</a:t>
            </a:r>
            <a:r>
              <a:rPr lang="fr-FR" sz="1400" dirty="0"/>
              <a:t> </a:t>
            </a:r>
            <a:r>
              <a:rPr lang="fr-FR" sz="1400" dirty="0" err="1"/>
              <a:t>bkn</a:t>
            </a:r>
            <a:r>
              <a:rPr lang="fr-FR" sz="1400" dirty="0"/>
              <a:t> </a:t>
            </a:r>
            <a:r>
              <a:rPr lang="fr-FR" sz="1400" dirty="0" err="1"/>
              <a:t>ykiikj</a:t>
            </a:r>
            <a:r>
              <a:rPr lang="fr-FR" sz="1400" dirty="0"/>
              <a:t> </a:t>
            </a:r>
            <a:r>
              <a:rPr lang="fr-FR" sz="1400" dirty="0" err="1"/>
              <a:t>happan</a:t>
            </a:r>
            <a:r>
              <a:rPr lang="fr-FR" sz="1400" dirty="0"/>
              <a:t> </a:t>
            </a:r>
            <a:r>
              <a:rPr lang="fr-FR" sz="1400" dirty="0" err="1"/>
              <a:t>hega</a:t>
            </a:r>
            <a:r>
              <a:rPr lang="fr-FR" sz="1400" dirty="0"/>
              <a:t> a</a:t>
            </a:r>
          </a:p>
          <a:p>
            <a:r>
              <a:rPr lang="fr-FR" sz="1400" dirty="0" err="1"/>
              <a:t>ybzxrpb</a:t>
            </a:r>
            <a:r>
              <a:rPr lang="fr-FR" sz="1400" dirty="0"/>
              <a:t> </a:t>
            </a:r>
            <a:r>
              <a:rPr lang="fr-FR" sz="1400" dirty="0" err="1"/>
              <a:t>lc</a:t>
            </a:r>
            <a:r>
              <a:rPr lang="fr-FR" sz="1400" dirty="0"/>
              <a:t> </a:t>
            </a:r>
            <a:r>
              <a:rPr lang="fr-FR" sz="1400" dirty="0" err="1"/>
              <a:t>cobnrbkzv</a:t>
            </a:r>
            <a:r>
              <a:rPr lang="fr-FR" sz="1400" dirty="0"/>
              <a:t> </a:t>
            </a:r>
            <a:r>
              <a:rPr lang="fr-FR" sz="1400" dirty="0" err="1"/>
              <a:t>xkxivpfp</a:t>
            </a:r>
            <a:r>
              <a:rPr lang="fr-FR" sz="1400" dirty="0"/>
              <a:t> </a:t>
            </a:r>
            <a:r>
              <a:rPr lang="fr-FR" sz="1400" dirty="0" err="1"/>
              <a:t>clo</a:t>
            </a:r>
            <a:r>
              <a:rPr lang="fr-FR" sz="1400" dirty="0"/>
              <a:t> </a:t>
            </a:r>
            <a:r>
              <a:rPr lang="fr-FR" sz="1400" dirty="0" err="1"/>
              <a:t>zljjlk</a:t>
            </a:r>
            <a:r>
              <a:rPr lang="fr-FR" sz="1400" dirty="0"/>
              <a:t> </a:t>
            </a:r>
            <a:r>
              <a:rPr lang="fr-FR" sz="1400" dirty="0" err="1"/>
              <a:t>ibqqbo</a:t>
            </a:r>
            <a:r>
              <a:rPr lang="fr-FR" sz="1400" dirty="0"/>
              <a:t> </a:t>
            </a:r>
            <a:r>
              <a:rPr lang="fr-FR" sz="1400" dirty="0" err="1"/>
              <a:t>ifhb</a:t>
            </a:r>
            <a:r>
              <a:rPr lang="fr-FR" sz="1400" dirty="0"/>
              <a:t> b</a:t>
            </a:r>
          </a:p>
          <a:p>
            <a:r>
              <a:rPr lang="fr-FR" sz="1400" dirty="0" err="1"/>
              <a:t>zcaysqc</a:t>
            </a:r>
            <a:r>
              <a:rPr lang="fr-FR" sz="1400" dirty="0"/>
              <a:t> md </a:t>
            </a:r>
            <a:r>
              <a:rPr lang="fr-FR" sz="1400" dirty="0" err="1"/>
              <a:t>dpcosclaw</a:t>
            </a:r>
            <a:r>
              <a:rPr lang="fr-FR" sz="1400" dirty="0"/>
              <a:t> </a:t>
            </a:r>
            <a:r>
              <a:rPr lang="fr-FR" sz="1400" dirty="0" err="1"/>
              <a:t>ylyjwqgq</a:t>
            </a:r>
            <a:r>
              <a:rPr lang="fr-FR" sz="1400" dirty="0"/>
              <a:t> </a:t>
            </a:r>
            <a:r>
              <a:rPr lang="fr-FR" sz="1400" dirty="0" err="1"/>
              <a:t>dmp</a:t>
            </a:r>
            <a:r>
              <a:rPr lang="fr-FR" sz="1400" dirty="0"/>
              <a:t> </a:t>
            </a:r>
            <a:r>
              <a:rPr lang="fr-FR" sz="1400" dirty="0" err="1"/>
              <a:t>amkkml</a:t>
            </a:r>
            <a:r>
              <a:rPr lang="fr-FR" sz="1400" dirty="0"/>
              <a:t> </a:t>
            </a:r>
            <a:r>
              <a:rPr lang="fr-FR" sz="1400" dirty="0" err="1"/>
              <a:t>jcrrcp</a:t>
            </a:r>
            <a:r>
              <a:rPr lang="fr-FR" sz="1400" dirty="0"/>
              <a:t> </a:t>
            </a:r>
            <a:r>
              <a:rPr lang="fr-FR" sz="1400" dirty="0" err="1"/>
              <a:t>jgic</a:t>
            </a:r>
            <a:r>
              <a:rPr lang="fr-FR" sz="1400" dirty="0"/>
              <a:t> c</a:t>
            </a:r>
          </a:p>
          <a:p>
            <a:r>
              <a:rPr lang="fr-FR" sz="1400" dirty="0" err="1"/>
              <a:t>adbztrd</a:t>
            </a:r>
            <a:r>
              <a:rPr lang="fr-FR" sz="1400" dirty="0"/>
              <a:t> ne </a:t>
            </a:r>
            <a:r>
              <a:rPr lang="fr-FR" sz="1400" dirty="0" err="1"/>
              <a:t>eqdptdmbx</a:t>
            </a:r>
            <a:r>
              <a:rPr lang="fr-FR" sz="1400" dirty="0"/>
              <a:t> </a:t>
            </a:r>
            <a:r>
              <a:rPr lang="fr-FR" sz="1400" dirty="0" err="1"/>
              <a:t>zmzkxrhr</a:t>
            </a:r>
            <a:r>
              <a:rPr lang="fr-FR" sz="1400" dirty="0"/>
              <a:t> </a:t>
            </a:r>
            <a:r>
              <a:rPr lang="fr-FR" sz="1400" dirty="0" err="1"/>
              <a:t>enq</a:t>
            </a:r>
            <a:r>
              <a:rPr lang="fr-FR" sz="1400" dirty="0"/>
              <a:t> </a:t>
            </a:r>
            <a:r>
              <a:rPr lang="fr-FR" sz="1400" dirty="0" err="1"/>
              <a:t>bnllnm</a:t>
            </a:r>
            <a:r>
              <a:rPr lang="fr-FR" sz="1400" dirty="0"/>
              <a:t> </a:t>
            </a:r>
            <a:r>
              <a:rPr lang="fr-FR" sz="1400" dirty="0" err="1"/>
              <a:t>kdssdq</a:t>
            </a:r>
            <a:r>
              <a:rPr lang="fr-FR" sz="1400" dirty="0"/>
              <a:t> </a:t>
            </a:r>
            <a:r>
              <a:rPr lang="fr-FR" sz="1400" dirty="0" err="1"/>
              <a:t>khjd</a:t>
            </a:r>
            <a:r>
              <a:rPr lang="fr-FR" sz="1400" dirty="0"/>
              <a:t> d</a:t>
            </a:r>
          </a:p>
          <a:p>
            <a:r>
              <a:rPr lang="fr-FR" sz="1400" dirty="0" err="1"/>
              <a:t>because</a:t>
            </a:r>
            <a:r>
              <a:rPr lang="fr-FR" sz="1400" dirty="0"/>
              <a:t> of </a:t>
            </a:r>
            <a:r>
              <a:rPr lang="fr-FR" sz="1400" dirty="0" err="1"/>
              <a:t>frequency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for </a:t>
            </a:r>
            <a:r>
              <a:rPr lang="fr-FR" sz="1400" dirty="0" err="1"/>
              <a:t>common</a:t>
            </a:r>
            <a:r>
              <a:rPr lang="fr-FR" sz="1400" dirty="0"/>
              <a:t> </a:t>
            </a:r>
            <a:r>
              <a:rPr lang="fr-FR" sz="1400" dirty="0" err="1"/>
              <a:t>letter</a:t>
            </a:r>
            <a:r>
              <a:rPr lang="fr-FR" sz="1400" dirty="0"/>
              <a:t> like 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1E5EE5-E559-1800-DF62-D416B96C3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823" y="4308014"/>
            <a:ext cx="4779335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shift 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shift &lt;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26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shift++)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caesarShift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cypherStr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shift))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155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F807-FF83-7514-4AA2-07CAC67BC5E8}"/>
              </a:ext>
            </a:extLst>
          </p:cNvPr>
          <p:cNvSpPr txBox="1">
            <a:spLocks/>
          </p:cNvSpPr>
          <p:nvPr/>
        </p:nvSpPr>
        <p:spPr>
          <a:xfrm>
            <a:off x="503998" y="301320"/>
            <a:ext cx="9325801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Signal Theory ... 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Information / </a:t>
            </a:r>
            <a:r>
              <a:rPr lang="fr-FR" dirty="0" err="1">
                <a:solidFill>
                  <a:sysClr val="windowText" lastClr="000000"/>
                </a:solidFill>
              </a:rPr>
              <a:t>Entropy</a:t>
            </a:r>
            <a:r>
              <a:rPr lang="fr-FR" dirty="0">
                <a:solidFill>
                  <a:sysClr val="windowText" lastClr="000000"/>
                </a:solidFill>
              </a:rPr>
              <a:t> / </a:t>
            </a:r>
            <a:r>
              <a:rPr lang="fr-FR" dirty="0" err="1">
                <a:solidFill>
                  <a:sysClr val="windowText" lastClr="000000"/>
                </a:solidFill>
              </a:rPr>
              <a:t>Randomness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4" name="Flowchart: Card 3">
            <a:extLst>
              <a:ext uri="{FF2B5EF4-FFF2-40B4-BE49-F238E27FC236}">
                <a16:creationId xmlns:a16="http://schemas.microsoft.com/office/drawing/2014/main" id="{73791272-C249-4310-2F20-C3022DB20D65}"/>
              </a:ext>
            </a:extLst>
          </p:cNvPr>
          <p:cNvSpPr/>
          <p:nvPr/>
        </p:nvSpPr>
        <p:spPr>
          <a:xfrm>
            <a:off x="2472706" y="3779837"/>
            <a:ext cx="1041991" cy="1105786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19F32F-96B8-782E-3471-BBBC75087EB7}"/>
              </a:ext>
            </a:extLst>
          </p:cNvPr>
          <p:cNvSpPr/>
          <p:nvPr/>
        </p:nvSpPr>
        <p:spPr>
          <a:xfrm>
            <a:off x="3976577" y="4149299"/>
            <a:ext cx="13343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E3DD-3203-E489-691A-0EFC216E02D7}"/>
              </a:ext>
            </a:extLst>
          </p:cNvPr>
          <p:cNvSpPr txBox="1"/>
          <p:nvPr/>
        </p:nvSpPr>
        <p:spPr>
          <a:xfrm>
            <a:off x="4120117" y="3819821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encrypt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DDC5A-2CF1-6094-2872-A28233D89F62}"/>
              </a:ext>
            </a:extLst>
          </p:cNvPr>
          <p:cNvSpPr txBox="1"/>
          <p:nvPr/>
        </p:nvSpPr>
        <p:spPr>
          <a:xfrm>
            <a:off x="2472706" y="4146828"/>
            <a:ext cx="10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plain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8" name="Flowchart: Card 7">
            <a:extLst>
              <a:ext uri="{FF2B5EF4-FFF2-40B4-BE49-F238E27FC236}">
                <a16:creationId xmlns:a16="http://schemas.microsoft.com/office/drawing/2014/main" id="{3D5C66C8-8C9D-18FD-CBAE-6108DE1A95BF}"/>
              </a:ext>
            </a:extLst>
          </p:cNvPr>
          <p:cNvSpPr/>
          <p:nvPr/>
        </p:nvSpPr>
        <p:spPr>
          <a:xfrm>
            <a:off x="5667154" y="3779837"/>
            <a:ext cx="1419446" cy="1105786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3B72F-E4A8-1E2E-E811-E239329598B9}"/>
              </a:ext>
            </a:extLst>
          </p:cNvPr>
          <p:cNvSpPr txBox="1"/>
          <p:nvPr/>
        </p:nvSpPr>
        <p:spPr>
          <a:xfrm>
            <a:off x="5667154" y="4146828"/>
            <a:ext cx="14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?x@4*Qwa.8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89C2BE6-D1A8-D0EF-2990-E8449D6F9AF8}"/>
              </a:ext>
            </a:extLst>
          </p:cNvPr>
          <p:cNvSpPr/>
          <p:nvPr/>
        </p:nvSpPr>
        <p:spPr>
          <a:xfrm rot="16200000">
            <a:off x="5994104" y="5348139"/>
            <a:ext cx="765545" cy="36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14ECDBD-56A1-28DA-38BC-C87DDF25C0C2}"/>
              </a:ext>
            </a:extLst>
          </p:cNvPr>
          <p:cNvSpPr/>
          <p:nvPr/>
        </p:nvSpPr>
        <p:spPr>
          <a:xfrm rot="5400000">
            <a:off x="2610928" y="3097581"/>
            <a:ext cx="765545" cy="36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5243A-D3D7-7C49-B7A9-0CA90A833C49}"/>
              </a:ext>
            </a:extLst>
          </p:cNvPr>
          <p:cNvSpPr txBox="1"/>
          <p:nvPr/>
        </p:nvSpPr>
        <p:spPr>
          <a:xfrm>
            <a:off x="5166898" y="6172161"/>
            <a:ext cx="431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This signal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completly</a:t>
            </a:r>
            <a:r>
              <a:rPr lang="fr-FR" dirty="0"/>
              <a:t> </a:t>
            </a:r>
            <a:r>
              <a:rPr lang="fr-FR" dirty="0" err="1"/>
              <a:t>random</a:t>
            </a:r>
            <a:endParaRPr lang="fr-FR" dirty="0"/>
          </a:p>
          <a:p>
            <a:r>
              <a:rPr lang="fr-FR" dirty="0" err="1"/>
              <a:t>with</a:t>
            </a:r>
            <a:r>
              <a:rPr lang="fr-FR" dirty="0"/>
              <a:t> no </a:t>
            </a:r>
            <a:r>
              <a:rPr lang="fr-FR" dirty="0" err="1"/>
              <a:t>repeatition</a:t>
            </a:r>
            <a:r>
              <a:rPr lang="fr-FR" dirty="0"/>
              <a:t>, no "information"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14676-5C66-EB4C-12DA-5B47382E6E0C}"/>
              </a:ext>
            </a:extLst>
          </p:cNvPr>
          <p:cNvSpPr txBox="1"/>
          <p:nvPr/>
        </p:nvSpPr>
        <p:spPr>
          <a:xfrm>
            <a:off x="750094" y="2118983"/>
            <a:ext cx="5618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This signal has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information</a:t>
            </a:r>
          </a:p>
          <a:p>
            <a:r>
              <a:rPr lang="fr-FR" dirty="0"/>
              <a:t>(</a:t>
            </a:r>
            <a:r>
              <a:rPr lang="fr-FR" dirty="0" err="1"/>
              <a:t>constrained</a:t>
            </a:r>
            <a:r>
              <a:rPr lang="fr-FR" dirty="0"/>
              <a:t> by </a:t>
            </a:r>
            <a:r>
              <a:rPr lang="fr-FR" dirty="0" err="1"/>
              <a:t>grammar</a:t>
            </a:r>
            <a:r>
              <a:rPr lang="fr-FR" dirty="0"/>
              <a:t>,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dictionary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, </a:t>
            </a:r>
            <a:r>
              <a:rPr lang="fr-FR" dirty="0" err="1"/>
              <a:t>logic</a:t>
            </a:r>
            <a:r>
              <a:rPr lang="fr-FR" dirty="0"/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5161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93EF-C705-23C6-D826-115A0F54CD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Eve (E=Environment  … or Evil) </a:t>
            </a:r>
            <a:br>
              <a:rPr lang="en-US"/>
            </a:br>
            <a:r>
              <a:rPr lang="en-US"/>
              <a:t>and Malory (M=Malicious)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DD79768-D71C-93C8-70A6-7E9BFBA6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37359" y="2194560"/>
            <a:ext cx="6400799" cy="374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AE1DC-E657-AD59-48E7-1FA0F9F95E9F}"/>
              </a:ext>
            </a:extLst>
          </p:cNvPr>
          <p:cNvSpPr txBox="1"/>
          <p:nvPr/>
        </p:nvSpPr>
        <p:spPr>
          <a:xfrm>
            <a:off x="910440" y="6554160"/>
            <a:ext cx="87822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Mallory intercept + modify data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Eve does't not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1FDB-3EAF-45C7-83CF-989DE3FA8678}"/>
              </a:ext>
            </a:extLst>
          </p:cNvPr>
          <p:cNvSpPr txBox="1">
            <a:spLocks/>
          </p:cNvSpPr>
          <p:nvPr/>
        </p:nvSpPr>
        <p:spPr>
          <a:xfrm>
            <a:off x="498682" y="37214"/>
            <a:ext cx="9325801" cy="16639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sz="3600" dirty="0" err="1">
                <a:solidFill>
                  <a:sysClr val="windowText" lastClr="000000"/>
                </a:solidFill>
              </a:rPr>
              <a:t>Compress</a:t>
            </a:r>
            <a:r>
              <a:rPr lang="fr-FR" sz="3600" dirty="0">
                <a:solidFill>
                  <a:sysClr val="windowText" lastClr="000000"/>
                </a:solidFill>
              </a:rPr>
              <a:t> </a:t>
            </a:r>
            <a:r>
              <a:rPr lang="fr-FR" sz="3600" dirty="0" err="1">
                <a:solidFill>
                  <a:sysClr val="windowText" lastClr="000000"/>
                </a:solidFill>
              </a:rPr>
              <a:t>Then</a:t>
            </a:r>
            <a:r>
              <a:rPr lang="fr-FR" sz="3600" dirty="0">
                <a:solidFill>
                  <a:sysClr val="windowText" lastClr="000000"/>
                </a:solidFill>
              </a:rPr>
              <a:t> </a:t>
            </a:r>
            <a:r>
              <a:rPr lang="fr-FR" sz="3600" dirty="0" err="1">
                <a:solidFill>
                  <a:sysClr val="windowText" lastClr="000000"/>
                </a:solidFill>
              </a:rPr>
              <a:t>Encrypt</a:t>
            </a:r>
            <a:endParaRPr lang="fr-FR" sz="3600" dirty="0">
              <a:solidFill>
                <a:sysClr val="windowText" lastClr="000000"/>
              </a:solidFill>
            </a:endParaRPr>
          </a:p>
          <a:p>
            <a:r>
              <a:rPr lang="fr-FR" sz="3600" dirty="0">
                <a:solidFill>
                  <a:sysClr val="windowText" lastClr="000000"/>
                </a:solidFill>
              </a:rPr>
              <a:t>... not </a:t>
            </a:r>
          </a:p>
          <a:p>
            <a:r>
              <a:rPr lang="fr-FR" sz="3600" dirty="0" err="1">
                <a:solidFill>
                  <a:sysClr val="windowText" lastClr="000000"/>
                </a:solidFill>
              </a:rPr>
              <a:t>Encrypt</a:t>
            </a:r>
            <a:r>
              <a:rPr lang="fr-FR" sz="3600" dirty="0">
                <a:solidFill>
                  <a:sysClr val="windowText" lastClr="000000"/>
                </a:solidFill>
              </a:rPr>
              <a:t> </a:t>
            </a:r>
            <a:r>
              <a:rPr lang="fr-FR" sz="3600" dirty="0" err="1">
                <a:solidFill>
                  <a:sysClr val="windowText" lastClr="000000"/>
                </a:solidFill>
              </a:rPr>
              <a:t>Then</a:t>
            </a:r>
            <a:r>
              <a:rPr lang="fr-FR" sz="3600" dirty="0">
                <a:solidFill>
                  <a:sysClr val="windowText" lastClr="000000"/>
                </a:solidFill>
              </a:rPr>
              <a:t> </a:t>
            </a:r>
            <a:r>
              <a:rPr lang="fr-FR" sz="3600" dirty="0" err="1">
                <a:solidFill>
                  <a:sysClr val="windowText" lastClr="000000"/>
                </a:solidFill>
              </a:rPr>
              <a:t>Compress</a:t>
            </a:r>
            <a:endParaRPr lang="fr-FR" sz="3600" dirty="0">
              <a:solidFill>
                <a:sysClr val="windowText" lastClr="000000"/>
              </a:solidFill>
            </a:endParaRPr>
          </a:p>
        </p:txBody>
      </p:sp>
      <p:sp>
        <p:nvSpPr>
          <p:cNvPr id="3" name="Flowchart: Card 2">
            <a:extLst>
              <a:ext uri="{FF2B5EF4-FFF2-40B4-BE49-F238E27FC236}">
                <a16:creationId xmlns:a16="http://schemas.microsoft.com/office/drawing/2014/main" id="{75B73E8F-2721-92A2-7C05-D88DCA177CDA}"/>
              </a:ext>
            </a:extLst>
          </p:cNvPr>
          <p:cNvSpPr/>
          <p:nvPr/>
        </p:nvSpPr>
        <p:spPr>
          <a:xfrm>
            <a:off x="1462613" y="3024925"/>
            <a:ext cx="1041991" cy="1105786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981EF3D-8CF3-A0B7-1D4A-B56ED4431A3C}"/>
              </a:ext>
            </a:extLst>
          </p:cNvPr>
          <p:cNvSpPr/>
          <p:nvPr/>
        </p:nvSpPr>
        <p:spPr>
          <a:xfrm>
            <a:off x="5040312" y="3390679"/>
            <a:ext cx="13343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0F145-D512-5E84-B46C-B3150B002C55}"/>
              </a:ext>
            </a:extLst>
          </p:cNvPr>
          <p:cNvSpPr txBox="1"/>
          <p:nvPr/>
        </p:nvSpPr>
        <p:spPr>
          <a:xfrm>
            <a:off x="5208936" y="2332206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encrypt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5829C-537B-37C0-625A-CF46836FE3E7}"/>
              </a:ext>
            </a:extLst>
          </p:cNvPr>
          <p:cNvSpPr txBox="1"/>
          <p:nvPr/>
        </p:nvSpPr>
        <p:spPr>
          <a:xfrm>
            <a:off x="1460480" y="3227573"/>
            <a:ext cx="1061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plain </a:t>
            </a:r>
            <a:r>
              <a:rPr lang="fr-FR" dirty="0" err="1"/>
              <a:t>text</a:t>
            </a:r>
            <a:endParaRPr lang="fr-FR" dirty="0"/>
          </a:p>
          <a:p>
            <a:r>
              <a:rPr lang="fr-FR" dirty="0"/>
              <a:t>plain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7" name="Flowchart: Card 6">
            <a:extLst>
              <a:ext uri="{FF2B5EF4-FFF2-40B4-BE49-F238E27FC236}">
                <a16:creationId xmlns:a16="http://schemas.microsoft.com/office/drawing/2014/main" id="{DBD0B853-FFD8-5E12-73E6-D018D8CBC770}"/>
              </a:ext>
            </a:extLst>
          </p:cNvPr>
          <p:cNvSpPr/>
          <p:nvPr/>
        </p:nvSpPr>
        <p:spPr>
          <a:xfrm>
            <a:off x="6730889" y="3296426"/>
            <a:ext cx="1419446" cy="552893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D27EC-7E3B-86C5-FF47-EB63721271F8}"/>
              </a:ext>
            </a:extLst>
          </p:cNvPr>
          <p:cNvSpPr txBox="1"/>
          <p:nvPr/>
        </p:nvSpPr>
        <p:spPr>
          <a:xfrm>
            <a:off x="6730889" y="3388208"/>
            <a:ext cx="14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?x@4*Qwa.8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2A1EF2-DE48-C2DF-B617-E1DCF5F76971}"/>
              </a:ext>
            </a:extLst>
          </p:cNvPr>
          <p:cNvSpPr/>
          <p:nvPr/>
        </p:nvSpPr>
        <p:spPr>
          <a:xfrm rot="20036922">
            <a:off x="2684580" y="3739398"/>
            <a:ext cx="8375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owchart: Card 10">
            <a:extLst>
              <a:ext uri="{FF2B5EF4-FFF2-40B4-BE49-F238E27FC236}">
                <a16:creationId xmlns:a16="http://schemas.microsoft.com/office/drawing/2014/main" id="{70A5EB09-74FB-338B-A5A6-0D2BC5CDB4FC}"/>
              </a:ext>
            </a:extLst>
          </p:cNvPr>
          <p:cNvSpPr/>
          <p:nvPr/>
        </p:nvSpPr>
        <p:spPr>
          <a:xfrm>
            <a:off x="3768844" y="3345742"/>
            <a:ext cx="1041991" cy="454263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68F7E-FFDB-0D92-23ED-C76CCE029521}"/>
              </a:ext>
            </a:extLst>
          </p:cNvPr>
          <p:cNvSpPr txBox="1"/>
          <p:nvPr/>
        </p:nvSpPr>
        <p:spPr>
          <a:xfrm>
            <a:off x="3768844" y="3388206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gzipXa1kj</a:t>
            </a:r>
          </a:p>
        </p:txBody>
      </p:sp>
      <p:pic>
        <p:nvPicPr>
          <p:cNvPr id="9218" name="Picture 2" descr="Gzip compression of Web pages">
            <a:extLst>
              <a:ext uri="{FF2B5EF4-FFF2-40B4-BE49-F238E27FC236}">
                <a16:creationId xmlns:a16="http://schemas.microsoft.com/office/drawing/2014/main" id="{939ABC43-ED9B-604C-8FB0-62A15A07C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150" y="2283474"/>
            <a:ext cx="852158" cy="8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2582ABB-AEA2-AD6C-64BC-65D480668178}"/>
              </a:ext>
            </a:extLst>
          </p:cNvPr>
          <p:cNvSpPr/>
          <p:nvPr/>
        </p:nvSpPr>
        <p:spPr>
          <a:xfrm rot="1640350">
            <a:off x="2674721" y="3063672"/>
            <a:ext cx="8375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CE7A777-E3A1-C73B-729E-F75E77F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372" y="2667517"/>
            <a:ext cx="720689" cy="72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Card 12">
            <a:extLst>
              <a:ext uri="{FF2B5EF4-FFF2-40B4-BE49-F238E27FC236}">
                <a16:creationId xmlns:a16="http://schemas.microsoft.com/office/drawing/2014/main" id="{688DAC31-1795-A17D-85CD-8A500F69FF1A}"/>
              </a:ext>
            </a:extLst>
          </p:cNvPr>
          <p:cNvSpPr/>
          <p:nvPr/>
        </p:nvSpPr>
        <p:spPr>
          <a:xfrm>
            <a:off x="1462613" y="5695281"/>
            <a:ext cx="1041991" cy="1105786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8BC0315-515C-3FF6-A898-D5E76CD8DD2D}"/>
              </a:ext>
            </a:extLst>
          </p:cNvPr>
          <p:cNvSpPr/>
          <p:nvPr/>
        </p:nvSpPr>
        <p:spPr>
          <a:xfrm>
            <a:off x="2742745" y="6012303"/>
            <a:ext cx="13343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CA81C-7748-EA35-87E3-1D36E3BC6B99}"/>
              </a:ext>
            </a:extLst>
          </p:cNvPr>
          <p:cNvSpPr txBox="1"/>
          <p:nvPr/>
        </p:nvSpPr>
        <p:spPr>
          <a:xfrm>
            <a:off x="2911369" y="4953830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encrypt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8AA6C-8FDE-65E7-0AC7-C27E87C95A14}"/>
              </a:ext>
            </a:extLst>
          </p:cNvPr>
          <p:cNvSpPr txBox="1"/>
          <p:nvPr/>
        </p:nvSpPr>
        <p:spPr>
          <a:xfrm>
            <a:off x="1468326" y="5918050"/>
            <a:ext cx="1061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plain </a:t>
            </a:r>
            <a:r>
              <a:rPr lang="fr-FR" dirty="0" err="1"/>
              <a:t>text</a:t>
            </a:r>
            <a:endParaRPr lang="fr-FR" dirty="0"/>
          </a:p>
          <a:p>
            <a:r>
              <a:rPr lang="fr-FR" dirty="0"/>
              <a:t>plain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7" name="Flowchart: Card 16">
            <a:extLst>
              <a:ext uri="{FF2B5EF4-FFF2-40B4-BE49-F238E27FC236}">
                <a16:creationId xmlns:a16="http://schemas.microsoft.com/office/drawing/2014/main" id="{735EF06D-37C8-30C8-8229-2A77EDF4E051}"/>
              </a:ext>
            </a:extLst>
          </p:cNvPr>
          <p:cNvSpPr/>
          <p:nvPr/>
        </p:nvSpPr>
        <p:spPr>
          <a:xfrm>
            <a:off x="4433322" y="5918050"/>
            <a:ext cx="1419446" cy="552893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47CF5E-F3CE-79C4-2C1D-227FC788AC4E}"/>
              </a:ext>
            </a:extLst>
          </p:cNvPr>
          <p:cNvSpPr txBox="1"/>
          <p:nvPr/>
        </p:nvSpPr>
        <p:spPr>
          <a:xfrm>
            <a:off x="4433322" y="6009832"/>
            <a:ext cx="14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?x@4*Qwa.8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F379408-09C1-A6B4-5DD7-C2D13BA4D669}"/>
              </a:ext>
            </a:extLst>
          </p:cNvPr>
          <p:cNvSpPr/>
          <p:nvPr/>
        </p:nvSpPr>
        <p:spPr>
          <a:xfrm rot="370129">
            <a:off x="6270883" y="6361022"/>
            <a:ext cx="8375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owchart: Card 19">
            <a:extLst>
              <a:ext uri="{FF2B5EF4-FFF2-40B4-BE49-F238E27FC236}">
                <a16:creationId xmlns:a16="http://schemas.microsoft.com/office/drawing/2014/main" id="{8521B1F4-8853-45D9-9B8F-C330D2F6D636}"/>
              </a:ext>
            </a:extLst>
          </p:cNvPr>
          <p:cNvSpPr/>
          <p:nvPr/>
        </p:nvSpPr>
        <p:spPr>
          <a:xfrm>
            <a:off x="7355147" y="5967366"/>
            <a:ext cx="2623509" cy="454263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0006-9399-0430-B6A9-D56C2913F5EB}"/>
              </a:ext>
            </a:extLst>
          </p:cNvPr>
          <p:cNvSpPr txBox="1"/>
          <p:nvPr/>
        </p:nvSpPr>
        <p:spPr>
          <a:xfrm>
            <a:off x="7355147" y="6009830"/>
            <a:ext cx="270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gzipAsdfg.hijs3dnf7gsXa1kj</a:t>
            </a:r>
          </a:p>
        </p:txBody>
      </p:sp>
      <p:pic>
        <p:nvPicPr>
          <p:cNvPr id="22" name="Picture 2" descr="Gzip compression of Web pages">
            <a:extLst>
              <a:ext uri="{FF2B5EF4-FFF2-40B4-BE49-F238E27FC236}">
                <a16:creationId xmlns:a16="http://schemas.microsoft.com/office/drawing/2014/main" id="{54FE74CD-C639-3954-A389-CE27D0E0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50" y="4797327"/>
            <a:ext cx="852158" cy="8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158F3469-106A-F5B7-D003-EF46B82ED9FB}"/>
              </a:ext>
            </a:extLst>
          </p:cNvPr>
          <p:cNvSpPr/>
          <p:nvPr/>
        </p:nvSpPr>
        <p:spPr>
          <a:xfrm rot="20958070">
            <a:off x="6261024" y="5685296"/>
            <a:ext cx="8375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8283C784-0449-29C1-9F2E-BD2C1799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05" y="5289141"/>
            <a:ext cx="720689" cy="72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2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6543-2F09-A60F-10FC-A727F8DE8F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XOR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DF7CC-F0C4-7787-1728-D65903912E48}"/>
              </a:ext>
            </a:extLst>
          </p:cNvPr>
          <p:cNvSpPr txBox="1"/>
          <p:nvPr/>
        </p:nvSpPr>
        <p:spPr>
          <a:xfrm>
            <a:off x="3431159" y="2347920"/>
            <a:ext cx="296963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VERY VERY Fast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171DC-4EC3-20F0-B925-C4E61992F1CC}"/>
              </a:ext>
            </a:extLst>
          </p:cNvPr>
          <p:cNvSpPr txBox="1"/>
          <p:nvPr/>
        </p:nvSpPr>
        <p:spPr>
          <a:xfrm>
            <a:off x="1097280" y="3200400"/>
            <a:ext cx="9035272" cy="50381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(might) works with “Good” Pseudo Random Generators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DF8CF312-4C73-D47E-A841-8F758C09F442}"/>
              </a:ext>
            </a:extLst>
          </p:cNvPr>
          <p:cNvSpPr/>
          <p:nvPr/>
        </p:nvSpPr>
        <p:spPr>
          <a:xfrm>
            <a:off x="3200400" y="5657400"/>
            <a:ext cx="374904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AA456-8C66-1B85-D7E1-92EE68C55B35}"/>
              </a:ext>
            </a:extLst>
          </p:cNvPr>
          <p:cNvSpPr txBox="1"/>
          <p:nvPr/>
        </p:nvSpPr>
        <p:spPr>
          <a:xfrm>
            <a:off x="343440" y="4376160"/>
            <a:ext cx="2856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Secret message blabla 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6CA63-AAEC-0C46-B5FA-5A9C0E23346E}"/>
              </a:ext>
            </a:extLst>
          </p:cNvPr>
          <p:cNvSpPr txBox="1"/>
          <p:nvPr/>
        </p:nvSpPr>
        <p:spPr>
          <a:xfrm>
            <a:off x="7132320" y="6248880"/>
            <a:ext cx="2856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Secret message blabla ….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1AC756-529B-87AC-813E-F0D83FCCE41B}"/>
              </a:ext>
            </a:extLst>
          </p:cNvPr>
          <p:cNvSpPr/>
          <p:nvPr/>
        </p:nvSpPr>
        <p:spPr>
          <a:xfrm>
            <a:off x="2870640" y="4631040"/>
            <a:ext cx="512640" cy="10058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CA5F7E-0E02-F19D-88D7-A3A46AA27E20}"/>
              </a:ext>
            </a:extLst>
          </p:cNvPr>
          <p:cNvSpPr/>
          <p:nvPr/>
        </p:nvSpPr>
        <p:spPr>
          <a:xfrm>
            <a:off x="2870640" y="5088239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ED89B-8F38-2355-61A7-F357462D7E86}"/>
              </a:ext>
            </a:extLst>
          </p:cNvPr>
          <p:cNvSpPr txBox="1"/>
          <p:nvPr/>
        </p:nvSpPr>
        <p:spPr>
          <a:xfrm>
            <a:off x="457200" y="4944239"/>
            <a:ext cx="2023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0 1 0 1 1 1 0 1 1 ..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E8479-DAD6-F0F3-9401-3727A412839C}"/>
              </a:ext>
            </a:extLst>
          </p:cNvPr>
          <p:cNvSpPr txBox="1"/>
          <p:nvPr/>
        </p:nvSpPr>
        <p:spPr>
          <a:xfrm>
            <a:off x="329040" y="5454000"/>
            <a:ext cx="2087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1 0 1 0 0 1 0 1 0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ABF84-32E9-9E47-EE9B-DC908813228B}"/>
              </a:ext>
            </a:extLst>
          </p:cNvPr>
          <p:cNvSpPr txBox="1"/>
          <p:nvPr/>
        </p:nvSpPr>
        <p:spPr>
          <a:xfrm>
            <a:off x="182880" y="4741920"/>
            <a:ext cx="1243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51F34-916F-0F07-7281-632675496956}"/>
              </a:ext>
            </a:extLst>
          </p:cNvPr>
          <p:cNvSpPr txBox="1"/>
          <p:nvPr/>
        </p:nvSpPr>
        <p:spPr>
          <a:xfrm>
            <a:off x="7189919" y="5016240"/>
            <a:ext cx="2023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0 1 0 1 1 1 0 1 1 ..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BD31B-725B-C283-04A9-0D86B25041D7}"/>
              </a:ext>
            </a:extLst>
          </p:cNvPr>
          <p:cNvSpPr txBox="1"/>
          <p:nvPr/>
        </p:nvSpPr>
        <p:spPr>
          <a:xfrm>
            <a:off x="6915600" y="4813920"/>
            <a:ext cx="13831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 MASK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A0693E-FF76-34E2-FA97-1D6F82D197AE}"/>
              </a:ext>
            </a:extLst>
          </p:cNvPr>
          <p:cNvSpPr/>
          <p:nvPr/>
        </p:nvSpPr>
        <p:spPr>
          <a:xfrm>
            <a:off x="9052560" y="5151600"/>
            <a:ext cx="512640" cy="10058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8CD7571-1F9C-5CD4-1E29-5D1CCF08DF94}"/>
              </a:ext>
            </a:extLst>
          </p:cNvPr>
          <p:cNvSpPr/>
          <p:nvPr/>
        </p:nvSpPr>
        <p:spPr>
          <a:xfrm>
            <a:off x="9052560" y="560880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2944D-3E57-F282-D2D3-503F40A62CAB}"/>
              </a:ext>
            </a:extLst>
          </p:cNvPr>
          <p:cNvSpPr txBox="1"/>
          <p:nvPr/>
        </p:nvSpPr>
        <p:spPr>
          <a:xfrm>
            <a:off x="7056720" y="5445360"/>
            <a:ext cx="2087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1 0 1 0 0 1 0 1 0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A85EC-E6F0-00B0-8334-C9BF049E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42" y="423642"/>
            <a:ext cx="7162698" cy="677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14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55756-A533-C038-5A0F-0D5BDB897AA8}"/>
              </a:ext>
            </a:extLst>
          </p:cNvPr>
          <p:cNvSpPr txBox="1"/>
          <p:nvPr/>
        </p:nvSpPr>
        <p:spPr>
          <a:xfrm>
            <a:off x="1387548" y="2573080"/>
            <a:ext cx="717920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Problem</a:t>
            </a:r>
            <a:endParaRPr lang="fr-FR" sz="28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writing</a:t>
            </a:r>
            <a:r>
              <a:rPr lang="fr-FR" sz="2400" dirty="0"/>
              <a:t> BIG </a:t>
            </a:r>
            <a:r>
              <a:rPr lang="fr-FR" sz="2400" dirty="0" err="1"/>
              <a:t>predictable</a:t>
            </a:r>
            <a:r>
              <a:rPr lang="fr-FR" sz="2400" dirty="0"/>
              <a:t> fragments of 000000...000</a:t>
            </a:r>
          </a:p>
          <a:p>
            <a:endParaRPr lang="fr-FR" sz="2400" dirty="0"/>
          </a:p>
          <a:p>
            <a:r>
              <a:rPr lang="fr-FR" sz="2400" dirty="0"/>
              <a:t>=&gt;  output </a:t>
            </a:r>
            <a:r>
              <a:rPr lang="fr-FR" sz="2400" dirty="0" err="1"/>
              <a:t>leaks</a:t>
            </a:r>
            <a:r>
              <a:rPr lang="fr-FR" sz="2400" dirty="0"/>
              <a:t> </a:t>
            </a:r>
            <a:r>
              <a:rPr lang="fr-FR" sz="2400" dirty="0" err="1"/>
              <a:t>internal</a:t>
            </a:r>
            <a:r>
              <a:rPr lang="fr-FR" sz="2400" dirty="0"/>
              <a:t> information of the state (=Key)</a:t>
            </a:r>
          </a:p>
        </p:txBody>
      </p:sp>
    </p:spTree>
    <p:extLst>
      <p:ext uri="{BB962C8B-B14F-4D97-AF65-F5344CB8AC3E}">
        <p14:creationId xmlns:p14="http://schemas.microsoft.com/office/powerpoint/2010/main" val="2179340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C515-03AB-2D13-913E-92F0560D0E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Permutations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BCDD8-9F2F-5219-3421-F67157C27D83}"/>
              </a:ext>
            </a:extLst>
          </p:cNvPr>
          <p:cNvSpPr txBox="1"/>
          <p:nvPr/>
        </p:nvSpPr>
        <p:spPr>
          <a:xfrm>
            <a:off x="3520800" y="3291839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DEF9A-6320-370A-DB10-226EF379EF28}"/>
              </a:ext>
            </a:extLst>
          </p:cNvPr>
          <p:cNvSpPr txBox="1"/>
          <p:nvPr/>
        </p:nvSpPr>
        <p:spPr>
          <a:xfrm>
            <a:off x="3520800" y="4332960"/>
            <a:ext cx="329183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bp(1)   bp(2)   bp(3)  …  bp(N)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DBABB-4EDA-FD24-0DC9-8E86F7F84959}"/>
              </a:ext>
            </a:extLst>
          </p:cNvPr>
          <p:cNvSpPr txBox="1"/>
          <p:nvPr/>
        </p:nvSpPr>
        <p:spPr>
          <a:xfrm>
            <a:off x="1280159" y="2011680"/>
            <a:ext cx="1911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P: [1..N] → [1..N]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94185-DF3A-5CFE-6C85-B50277F7D489}"/>
              </a:ext>
            </a:extLst>
          </p:cNvPr>
          <p:cNvSpPr txBox="1"/>
          <p:nvPr/>
        </p:nvSpPr>
        <p:spPr>
          <a:xfrm>
            <a:off x="3472559" y="2103120"/>
            <a:ext cx="6327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 is a permutation if it is inversible (all elts are reached once)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7748F51-6AC1-4310-0B39-31C416951288}"/>
              </a:ext>
            </a:extLst>
          </p:cNvPr>
          <p:cNvSpPr/>
          <p:nvPr/>
        </p:nvSpPr>
        <p:spPr>
          <a:xfrm>
            <a:off x="3795120" y="3657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50C7AFF9-5188-4457-656E-7C87072455EA}"/>
              </a:ext>
            </a:extLst>
          </p:cNvPr>
          <p:cNvSpPr/>
          <p:nvPr/>
        </p:nvSpPr>
        <p:spPr>
          <a:xfrm flipH="1">
            <a:off x="3795120" y="3657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96AC3979-1E9F-B271-B526-743F8947C2E5}"/>
              </a:ext>
            </a:extLst>
          </p:cNvPr>
          <p:cNvSpPr/>
          <p:nvPr/>
        </p:nvSpPr>
        <p:spPr>
          <a:xfrm>
            <a:off x="5715360" y="3657600"/>
            <a:ext cx="5954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ED0D350-CAC7-5F30-A473-9CD929670483}"/>
              </a:ext>
            </a:extLst>
          </p:cNvPr>
          <p:cNvSpPr/>
          <p:nvPr/>
        </p:nvSpPr>
        <p:spPr>
          <a:xfrm flipH="1">
            <a:off x="4709520" y="3657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BC227E23-4041-F99B-900F-C8E1B204DD0E}"/>
              </a:ext>
            </a:extLst>
          </p:cNvPr>
          <p:cNvSpPr/>
          <p:nvPr/>
        </p:nvSpPr>
        <p:spPr>
          <a:xfrm>
            <a:off x="4526640" y="3657600"/>
            <a:ext cx="1280160" cy="6753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A4CEE8-6056-88A5-28A8-C0AB0DC06D66}"/>
              </a:ext>
            </a:extLst>
          </p:cNvPr>
          <p:cNvSpPr/>
          <p:nvPr/>
        </p:nvSpPr>
        <p:spPr>
          <a:xfrm flipH="1">
            <a:off x="3155039" y="374904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1CE40-8F0B-33B9-2BC9-A81A1E5E93B2}"/>
              </a:ext>
            </a:extLst>
          </p:cNvPr>
          <p:cNvSpPr txBox="1"/>
          <p:nvPr/>
        </p:nvSpPr>
        <p:spPr>
          <a:xfrm>
            <a:off x="3520800" y="5380200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85B62A-36FE-7B96-39C6-BD17CF713FF8}"/>
              </a:ext>
            </a:extLst>
          </p:cNvPr>
          <p:cNvSpPr/>
          <p:nvPr/>
        </p:nvSpPr>
        <p:spPr>
          <a:xfrm flipH="1">
            <a:off x="3155039" y="478800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C0F362-E360-606C-4346-27CF457A01FC}"/>
              </a:ext>
            </a:extLst>
          </p:cNvPr>
          <p:cNvSpPr txBox="1"/>
          <p:nvPr/>
        </p:nvSpPr>
        <p:spPr>
          <a:xfrm>
            <a:off x="2972879" y="3804480"/>
            <a:ext cx="3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0967B-35A2-8DD3-7EFD-6747BBD94375}"/>
              </a:ext>
            </a:extLst>
          </p:cNvPr>
          <p:cNvSpPr txBox="1"/>
          <p:nvPr/>
        </p:nvSpPr>
        <p:spPr>
          <a:xfrm>
            <a:off x="2771280" y="4865760"/>
            <a:ext cx="1918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19AEF-957F-AE5F-C87A-567BB91031AD}"/>
              </a:ext>
            </a:extLst>
          </p:cNvPr>
          <p:cNvSpPr txBox="1"/>
          <p:nvPr/>
        </p:nvSpPr>
        <p:spPr>
          <a:xfrm>
            <a:off x="2834640" y="46828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-1</a:t>
            </a: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394CB2BF-9082-054B-7D10-DA2827513E31}"/>
              </a:ext>
            </a:extLst>
          </p:cNvPr>
          <p:cNvSpPr/>
          <p:nvPr/>
        </p:nvSpPr>
        <p:spPr>
          <a:xfrm flipH="1">
            <a:off x="3840479" y="4663440"/>
            <a:ext cx="1371601" cy="716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952775C0-A341-FE83-27C3-01602AEE8888}"/>
              </a:ext>
            </a:extLst>
          </p:cNvPr>
          <p:cNvSpPr/>
          <p:nvPr/>
        </p:nvSpPr>
        <p:spPr>
          <a:xfrm>
            <a:off x="3840840" y="4663440"/>
            <a:ext cx="1462680" cy="716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1B6F2E62-CDAE-5EF9-CA7A-3A40020B759D}"/>
              </a:ext>
            </a:extLst>
          </p:cNvPr>
          <p:cNvSpPr/>
          <p:nvPr/>
        </p:nvSpPr>
        <p:spPr>
          <a:xfrm flipH="1">
            <a:off x="4480560" y="4663440"/>
            <a:ext cx="1280160" cy="716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4BDD1CCE-4504-BF3A-1D0B-F1DCF449F4AD}"/>
              </a:ext>
            </a:extLst>
          </p:cNvPr>
          <p:cNvSpPr/>
          <p:nvPr/>
        </p:nvSpPr>
        <p:spPr>
          <a:xfrm flipH="1">
            <a:off x="5852160" y="4663440"/>
            <a:ext cx="457200" cy="716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B1ADF4DD-DBE6-9E85-07A5-E5CD01C4DDF3}"/>
              </a:ext>
            </a:extLst>
          </p:cNvPr>
          <p:cNvSpPr/>
          <p:nvPr/>
        </p:nvSpPr>
        <p:spPr>
          <a:xfrm>
            <a:off x="4754879" y="4663440"/>
            <a:ext cx="1554481" cy="716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B83F-03DC-B39F-B254-7DFEFB15D8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7EB2E-6992-0447-9D5F-4F17CA2F1ECF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DA0B0-DCD9-723C-D9C2-517DCC894561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6D660-FEFF-5DAC-8BF0-1A0796E6B0C5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01381-E74C-8849-DC78-4926E7261C71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74C809-B903-C85F-072F-BAC523B78C20}"/>
              </a:ext>
            </a:extLst>
          </p:cNvPr>
          <p:cNvSpPr/>
          <p:nvPr/>
        </p:nvSpPr>
        <p:spPr>
          <a:xfrm rot="2792400">
            <a:off x="3681719" y="1630688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4598D9-6A21-C0DF-552D-61418EA198B6}"/>
              </a:ext>
            </a:extLst>
          </p:cNvPr>
          <p:cNvSpPr/>
          <p:nvPr/>
        </p:nvSpPr>
        <p:spPr>
          <a:xfrm rot="2792400">
            <a:off x="5658438" y="468288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9098556-5020-9C41-DF90-063582FE9B4A}"/>
              </a:ext>
            </a:extLst>
          </p:cNvPr>
          <p:cNvSpPr/>
          <p:nvPr/>
        </p:nvSpPr>
        <p:spPr>
          <a:xfrm rot="18807600" flipH="1">
            <a:off x="6434640" y="4692628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1C4487-BD5C-EFAF-372F-0DC323BF86CB}"/>
              </a:ext>
            </a:extLst>
          </p:cNvPr>
          <p:cNvSpPr/>
          <p:nvPr/>
        </p:nvSpPr>
        <p:spPr>
          <a:xfrm rot="18807600" flipH="1">
            <a:off x="4516923" y="1637101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730F1-2F1A-DEB7-61F8-A748706AD29E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767698-67CF-F332-1874-2AA58A0BE186}"/>
              </a:ext>
            </a:extLst>
          </p:cNvPr>
          <p:cNvSpPr/>
          <p:nvPr/>
        </p:nvSpPr>
        <p:spPr>
          <a:xfrm rot="2792400">
            <a:off x="1295739" y="6156318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A6653D-5B48-9529-0EAB-B4E61F29A3C4}"/>
              </a:ext>
            </a:extLst>
          </p:cNvPr>
          <p:cNvSpPr/>
          <p:nvPr/>
        </p:nvSpPr>
        <p:spPr>
          <a:xfrm rot="18807600" flipH="1">
            <a:off x="2092548" y="6187255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A4F473-4180-1B7F-5973-7D2208BE0D0A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0A3E0-322F-3121-D5DC-90F79996E664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38F3C-E861-5495-EF14-4E255F73EE6D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F38C0C-3FF2-7146-7859-CF475CAAF4EC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ECBA0D-2E22-23CB-FF08-3836E5D284D3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4B93B2-C0DB-4A51-7524-33E2C06AAF1E}"/>
              </a:ext>
            </a:extLst>
          </p:cNvPr>
          <p:cNvSpPr/>
          <p:nvPr/>
        </p:nvSpPr>
        <p:spPr>
          <a:xfrm rot="18807600" flipH="1">
            <a:off x="6300237" y="2864877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B0EDA6C-9A78-4BEE-8ACE-BCB7466BD391}"/>
              </a:ext>
            </a:extLst>
          </p:cNvPr>
          <p:cNvSpPr/>
          <p:nvPr/>
        </p:nvSpPr>
        <p:spPr>
          <a:xfrm rot="2792400">
            <a:off x="5549490" y="2839758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011428-C4F6-C784-B276-30337218792E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5FBEE2B-13EA-09D8-178C-4BA236C89500}"/>
              </a:ext>
            </a:extLst>
          </p:cNvPr>
          <p:cNvSpPr/>
          <p:nvPr/>
        </p:nvSpPr>
        <p:spPr>
          <a:xfrm rot="17379697">
            <a:off x="6741450" y="1252801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F2496B-98E5-DB74-9681-426B287E1E0D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8111D3-9E85-D3B5-B90F-5351B9BE9E12}"/>
              </a:ext>
            </a:extLst>
          </p:cNvPr>
          <p:cNvSpPr/>
          <p:nvPr/>
        </p:nvSpPr>
        <p:spPr>
          <a:xfrm>
            <a:off x="3679920" y="5526720"/>
            <a:ext cx="2733480" cy="83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D284-11E4-B021-5B35-24FBA4E20D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Combining Several Permutations </a:t>
            </a:r>
            <a:br>
              <a:rPr lang="en-US" dirty="0"/>
            </a:br>
            <a:r>
              <a:rPr lang="en-US" dirty="0"/>
              <a:t>(and XOR &amp; Non-Linear &amp; ...)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0807E-1EE3-801A-803C-C4309DF2C29B}"/>
              </a:ext>
            </a:extLst>
          </p:cNvPr>
          <p:cNvSpPr txBox="1"/>
          <p:nvPr/>
        </p:nvSpPr>
        <p:spPr>
          <a:xfrm>
            <a:off x="3520800" y="3147839"/>
            <a:ext cx="30628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3FF38805-78C7-2F5E-5C4A-9F0C4623593A}"/>
              </a:ext>
            </a:extLst>
          </p:cNvPr>
          <p:cNvSpPr/>
          <p:nvPr/>
        </p:nvSpPr>
        <p:spPr>
          <a:xfrm>
            <a:off x="3795120" y="3513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7B2E25D6-87CC-CF5E-6E76-4988AA14932E}"/>
              </a:ext>
            </a:extLst>
          </p:cNvPr>
          <p:cNvSpPr/>
          <p:nvPr/>
        </p:nvSpPr>
        <p:spPr>
          <a:xfrm flipH="1">
            <a:off x="3795120" y="3513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B3BA409-5169-AF1C-F25B-828EEC58221F}"/>
              </a:ext>
            </a:extLst>
          </p:cNvPr>
          <p:cNvSpPr/>
          <p:nvPr/>
        </p:nvSpPr>
        <p:spPr>
          <a:xfrm>
            <a:off x="5715360" y="3513600"/>
            <a:ext cx="5954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4BD2B2FE-060F-30EB-E1B1-BF13677103E1}"/>
              </a:ext>
            </a:extLst>
          </p:cNvPr>
          <p:cNvSpPr/>
          <p:nvPr/>
        </p:nvSpPr>
        <p:spPr>
          <a:xfrm flipH="1">
            <a:off x="4709520" y="3513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059E7C8C-1669-3D9D-730F-93AA229A7C56}"/>
              </a:ext>
            </a:extLst>
          </p:cNvPr>
          <p:cNvSpPr/>
          <p:nvPr/>
        </p:nvSpPr>
        <p:spPr>
          <a:xfrm>
            <a:off x="4526640" y="3513600"/>
            <a:ext cx="1280160" cy="6753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AFD7F-9C7F-A2C6-3383-BD28AC984AFE}"/>
              </a:ext>
            </a:extLst>
          </p:cNvPr>
          <p:cNvSpPr txBox="1"/>
          <p:nvPr/>
        </p:nvSpPr>
        <p:spPr>
          <a:xfrm>
            <a:off x="3520800" y="2212200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929FC-66BC-11D8-4A3E-4BA1E48F3D0F}"/>
              </a:ext>
            </a:extLst>
          </p:cNvPr>
          <p:cNvSpPr txBox="1"/>
          <p:nvPr/>
        </p:nvSpPr>
        <p:spPr>
          <a:xfrm>
            <a:off x="1463039" y="2380319"/>
            <a:ext cx="166355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Step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     Mask1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C9378E-76AC-31E8-17F4-B86DB11FB78A}"/>
              </a:ext>
            </a:extLst>
          </p:cNvPr>
          <p:cNvSpPr/>
          <p:nvPr/>
        </p:nvSpPr>
        <p:spPr>
          <a:xfrm flipH="1">
            <a:off x="3119760" y="356400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AB81E-1AA1-1139-D3FD-8E8DAAFB54A2}"/>
              </a:ext>
            </a:extLst>
          </p:cNvPr>
          <p:cNvSpPr txBox="1"/>
          <p:nvPr/>
        </p:nvSpPr>
        <p:spPr>
          <a:xfrm>
            <a:off x="2651760" y="3619440"/>
            <a:ext cx="4680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P2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DF0694-C405-878D-94B2-02357C5E36C8}"/>
              </a:ext>
            </a:extLst>
          </p:cNvPr>
          <p:cNvSpPr/>
          <p:nvPr/>
        </p:nvSpPr>
        <p:spPr>
          <a:xfrm flipH="1">
            <a:off x="3119760" y="255096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BB51D-9B3E-64B8-3178-45339571B56B}"/>
              </a:ext>
            </a:extLst>
          </p:cNvPr>
          <p:cNvSpPr txBox="1"/>
          <p:nvPr/>
        </p:nvSpPr>
        <p:spPr>
          <a:xfrm>
            <a:off x="3520800" y="2559240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m1       m2      m3      …  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C61BB-D726-BDAC-C31F-812947ADD6D4}"/>
              </a:ext>
            </a:extLst>
          </p:cNvPr>
          <p:cNvSpPr txBox="1"/>
          <p:nvPr/>
        </p:nvSpPr>
        <p:spPr>
          <a:xfrm>
            <a:off x="3521520" y="5523840"/>
            <a:ext cx="58053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    bN+1 …                    bP</a:t>
            </a: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F6AC616A-DD54-3154-3B93-2A7C0698DB56}"/>
              </a:ext>
            </a:extLst>
          </p:cNvPr>
          <p:cNvSpPr/>
          <p:nvPr/>
        </p:nvSpPr>
        <p:spPr>
          <a:xfrm>
            <a:off x="3795839" y="5889600"/>
            <a:ext cx="1463041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38803EFF-5669-178D-4EE5-9DC7882D1E2B}"/>
              </a:ext>
            </a:extLst>
          </p:cNvPr>
          <p:cNvSpPr/>
          <p:nvPr/>
        </p:nvSpPr>
        <p:spPr>
          <a:xfrm flipH="1">
            <a:off x="3795839" y="5889600"/>
            <a:ext cx="1463041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A3858816-1001-6FA0-49D7-D76B495B2D99}"/>
              </a:ext>
            </a:extLst>
          </p:cNvPr>
          <p:cNvSpPr/>
          <p:nvPr/>
        </p:nvSpPr>
        <p:spPr>
          <a:xfrm>
            <a:off x="5716080" y="5889600"/>
            <a:ext cx="5954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1F4BE52F-942F-4013-1F11-A9CC9A82B293}"/>
              </a:ext>
            </a:extLst>
          </p:cNvPr>
          <p:cNvSpPr/>
          <p:nvPr/>
        </p:nvSpPr>
        <p:spPr>
          <a:xfrm flipH="1">
            <a:off x="4710240" y="5852160"/>
            <a:ext cx="4250880" cy="7689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CB8FD51A-066D-A141-0FDF-BB146DBE013C}"/>
              </a:ext>
            </a:extLst>
          </p:cNvPr>
          <p:cNvSpPr/>
          <p:nvPr/>
        </p:nvSpPr>
        <p:spPr>
          <a:xfrm>
            <a:off x="4527360" y="5889600"/>
            <a:ext cx="1280160" cy="6753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A149EAC-A93C-F164-DAD5-8255AD892EE5}"/>
              </a:ext>
            </a:extLst>
          </p:cNvPr>
          <p:cNvSpPr/>
          <p:nvPr/>
        </p:nvSpPr>
        <p:spPr>
          <a:xfrm flipH="1">
            <a:off x="3120479" y="601200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371313-FA6D-5CAD-518B-FA7AC35AD188}"/>
              </a:ext>
            </a:extLst>
          </p:cNvPr>
          <p:cNvSpPr txBox="1"/>
          <p:nvPr/>
        </p:nvSpPr>
        <p:spPr>
          <a:xfrm>
            <a:off x="2938320" y="6067440"/>
            <a:ext cx="3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901B5B-23DE-17E4-944F-B837AA7C150B}"/>
              </a:ext>
            </a:extLst>
          </p:cNvPr>
          <p:cNvSpPr txBox="1"/>
          <p:nvPr/>
        </p:nvSpPr>
        <p:spPr>
          <a:xfrm>
            <a:off x="3510720" y="4663440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715C50-479A-3E94-4B1C-72DB4CB4E25C}"/>
              </a:ext>
            </a:extLst>
          </p:cNvPr>
          <p:cNvSpPr txBox="1"/>
          <p:nvPr/>
        </p:nvSpPr>
        <p:spPr>
          <a:xfrm>
            <a:off x="6583679" y="4663440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Key1      Key2     … keyK</a:t>
            </a: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25ADBDEF-A383-550C-38A4-61F8FE9D5BF6}"/>
              </a:ext>
            </a:extLst>
          </p:cNvPr>
          <p:cNvSpPr/>
          <p:nvPr/>
        </p:nvSpPr>
        <p:spPr>
          <a:xfrm>
            <a:off x="7040880" y="5852160"/>
            <a:ext cx="595440" cy="7315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19D6AE4F-FFB7-FE41-9A86-ED461AD0976F}"/>
              </a:ext>
            </a:extLst>
          </p:cNvPr>
          <p:cNvSpPr/>
          <p:nvPr/>
        </p:nvSpPr>
        <p:spPr>
          <a:xfrm>
            <a:off x="6392880" y="5852160"/>
            <a:ext cx="2019600" cy="7689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EF234D3B-5D99-2041-3988-E0D01FDDD216}"/>
              </a:ext>
            </a:extLst>
          </p:cNvPr>
          <p:cNvSpPr/>
          <p:nvPr/>
        </p:nvSpPr>
        <p:spPr>
          <a:xfrm flipH="1">
            <a:off x="6858000" y="5760720"/>
            <a:ext cx="1371600" cy="8229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9DCA442A-B0F8-64D1-26B4-2E3DA89009A1}"/>
              </a:ext>
            </a:extLst>
          </p:cNvPr>
          <p:cNvSpPr/>
          <p:nvPr/>
        </p:nvSpPr>
        <p:spPr>
          <a:xfrm>
            <a:off x="7589519" y="5760720"/>
            <a:ext cx="1371601" cy="8604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BB4AF-3A84-05C8-A31A-4E7F25258485}"/>
              </a:ext>
            </a:extLst>
          </p:cNvPr>
          <p:cNvSpPr txBox="1"/>
          <p:nvPr/>
        </p:nvSpPr>
        <p:spPr>
          <a:xfrm>
            <a:off x="3474720" y="4975560"/>
            <a:ext cx="58521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m1       m2      m3      …                                            mP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37AED70-2C71-B828-05C8-00C17856B21B}"/>
              </a:ext>
            </a:extLst>
          </p:cNvPr>
          <p:cNvSpPr/>
          <p:nvPr/>
        </p:nvSpPr>
        <p:spPr>
          <a:xfrm flipH="1">
            <a:off x="3108959" y="517284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25C334-6F35-9564-F44D-9E19FC689647}"/>
              </a:ext>
            </a:extLst>
          </p:cNvPr>
          <p:cNvSpPr/>
          <p:nvPr/>
        </p:nvSpPr>
        <p:spPr>
          <a:xfrm>
            <a:off x="1097280" y="2194560"/>
            <a:ext cx="365760" cy="448056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58C6C40-F09A-BB66-2E6A-EF48F3E41073}"/>
              </a:ext>
            </a:extLst>
          </p:cNvPr>
          <p:cNvSpPr/>
          <p:nvPr/>
        </p:nvSpPr>
        <p:spPr>
          <a:xfrm>
            <a:off x="1097280" y="6841440"/>
            <a:ext cx="365760" cy="61056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83B2B-EE45-978C-486D-3F57A837E74A}"/>
              </a:ext>
            </a:extLst>
          </p:cNvPr>
          <p:cNvSpPr txBox="1"/>
          <p:nvPr/>
        </p:nvSpPr>
        <p:spPr>
          <a:xfrm>
            <a:off x="1655640" y="6939720"/>
            <a:ext cx="21848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Repeat N Rounds...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89FA4-4F18-22E6-32D8-9DB5887C7F60}"/>
              </a:ext>
            </a:extLst>
          </p:cNvPr>
          <p:cNvSpPr txBox="1"/>
          <p:nvPr/>
        </p:nvSpPr>
        <p:spPr>
          <a:xfrm>
            <a:off x="84600" y="4003920"/>
            <a:ext cx="97775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1Round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E4111E-914B-58ED-422E-5987B87A998D}"/>
              </a:ext>
            </a:extLst>
          </p:cNvPr>
          <p:cNvSpPr txBox="1"/>
          <p:nvPr/>
        </p:nvSpPr>
        <p:spPr>
          <a:xfrm>
            <a:off x="1463039" y="3424680"/>
            <a:ext cx="91692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Step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02E0E-1FB5-9F27-4F76-84C437707D82}"/>
              </a:ext>
            </a:extLst>
          </p:cNvPr>
          <p:cNvSpPr txBox="1"/>
          <p:nvPr/>
        </p:nvSpPr>
        <p:spPr>
          <a:xfrm>
            <a:off x="1463399" y="5981040"/>
            <a:ext cx="91692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Step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D015F1-D1FC-E306-92B4-ED52ED576636}"/>
              </a:ext>
            </a:extLst>
          </p:cNvPr>
          <p:cNvSpPr txBox="1"/>
          <p:nvPr/>
        </p:nvSpPr>
        <p:spPr>
          <a:xfrm>
            <a:off x="1463039" y="4356000"/>
            <a:ext cx="104039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Step 3 :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Add Key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2901640-32C7-1EE0-2231-9C98ADCDCE6C}"/>
              </a:ext>
            </a:extLst>
          </p:cNvPr>
          <p:cNvSpPr/>
          <p:nvPr/>
        </p:nvSpPr>
        <p:spPr>
          <a:xfrm flipH="1">
            <a:off x="3119760" y="443772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909B1-2AB1-D2DD-1D2F-0B6CDC49857C}"/>
              </a:ext>
            </a:extLst>
          </p:cNvPr>
          <p:cNvSpPr txBox="1"/>
          <p:nvPr/>
        </p:nvSpPr>
        <p:spPr>
          <a:xfrm>
            <a:off x="3520800" y="4227839"/>
            <a:ext cx="30628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EA899D-7D2E-E192-B168-9E2738E5723E}"/>
              </a:ext>
            </a:extLst>
          </p:cNvPr>
          <p:cNvSpPr txBox="1"/>
          <p:nvPr/>
        </p:nvSpPr>
        <p:spPr>
          <a:xfrm>
            <a:off x="1463039" y="5112000"/>
            <a:ext cx="140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Step 4 :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 Mask4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F51DA-F0E2-E913-B517-216994C7EC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Example : 3-DES</a:t>
            </a:r>
            <a:br>
              <a:rPr lang="en-US" dirty="0"/>
            </a:br>
            <a:r>
              <a:rPr lang="en-US" dirty="0"/>
              <a:t>Wikipedia article as of 2017 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3020BE9-8B5B-348F-6432-D666401C92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78157" y="2543844"/>
            <a:ext cx="8210160" cy="371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A9350-4B63-CEE6-0826-F34A4499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546" y="1563480"/>
            <a:ext cx="3574090" cy="70872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CC47-683D-E384-3FAD-9292730E4B37}"/>
              </a:ext>
            </a:extLst>
          </p:cNvPr>
          <p:cNvSpPr txBox="1">
            <a:spLocks/>
          </p:cNvSpPr>
          <p:nvPr/>
        </p:nvSpPr>
        <p:spPr>
          <a:xfrm>
            <a:off x="340242" y="180752"/>
            <a:ext cx="9235890" cy="9303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3-DES</a:t>
            </a:r>
            <a:br>
              <a:rPr lang="en-US" sz="4000" dirty="0">
                <a:solidFill>
                  <a:sysClr val="windowText" lastClr="000000"/>
                </a:solidFill>
              </a:rPr>
            </a:br>
            <a:r>
              <a:rPr lang="en-US" sz="4000" dirty="0">
                <a:solidFill>
                  <a:sysClr val="windowText" lastClr="000000"/>
                </a:solidFill>
              </a:rPr>
              <a:t>Wikipedia page updated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35CC-C861-895D-66BF-8D28296B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4" y="1440529"/>
            <a:ext cx="9994605" cy="6119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F6B043-7A7D-7A64-911C-71E5C5D22A25}"/>
              </a:ext>
            </a:extLst>
          </p:cNvPr>
          <p:cNvSpPr/>
          <p:nvPr/>
        </p:nvSpPr>
        <p:spPr>
          <a:xfrm>
            <a:off x="4827180" y="2865474"/>
            <a:ext cx="877187" cy="191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7C8163-C926-EC8C-293F-E7DD1F7B76EE}"/>
              </a:ext>
            </a:extLst>
          </p:cNvPr>
          <p:cNvSpPr/>
          <p:nvPr/>
        </p:nvSpPr>
        <p:spPr>
          <a:xfrm>
            <a:off x="3847213" y="5176283"/>
            <a:ext cx="2356885" cy="191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C5FA3E-0050-3CB4-1C72-F1F2EEA1C606}"/>
              </a:ext>
            </a:extLst>
          </p:cNvPr>
          <p:cNvSpPr/>
          <p:nvPr/>
        </p:nvSpPr>
        <p:spPr>
          <a:xfrm>
            <a:off x="3689499" y="6319284"/>
            <a:ext cx="2213344" cy="191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274A43-FC28-CE6A-C397-64BA5A05BBF7}"/>
              </a:ext>
            </a:extLst>
          </p:cNvPr>
          <p:cNvSpPr/>
          <p:nvPr/>
        </p:nvSpPr>
        <p:spPr>
          <a:xfrm>
            <a:off x="184296" y="5862084"/>
            <a:ext cx="1942216" cy="182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968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474A-FBE0-D424-E909-76D6E66A30DB}"/>
              </a:ext>
            </a:extLst>
          </p:cNvPr>
          <p:cNvSpPr txBox="1">
            <a:spLocks/>
          </p:cNvSpPr>
          <p:nvPr/>
        </p:nvSpPr>
        <p:spPr>
          <a:xfrm>
            <a:off x="340242" y="180752"/>
            <a:ext cx="9235890" cy="9303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as of 2024 ... AES-256 </a:t>
            </a:r>
          </a:p>
          <a:p>
            <a:r>
              <a:rPr lang="en-US" sz="4000" dirty="0">
                <a:solidFill>
                  <a:sysClr val="windowText" lastClr="000000"/>
                </a:solidFill>
              </a:rPr>
              <a:t>= established standard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63F8A-38F9-A2B0-EAEA-61839E47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9" y="1521015"/>
            <a:ext cx="9209568" cy="56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30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9C41-DCBC-8BD2-20FD-BB54B39BF3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 Trent you (may) Trust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FB583D6-4233-85C9-FBE8-878D9FDD84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91133" y="1947839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DC34922E-ECA2-D2C2-ADEF-4F84574FFD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40572" y="4490339"/>
            <a:ext cx="1599480" cy="266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2B2C51C4-D445-1A63-01A8-B4355E1BBD5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346973" y="1939379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FD626FDF-BB99-D518-366F-FF262045AA8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481933" y="1939379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A0491B2-1CF6-35A4-D6DC-84069643FE53}"/>
              </a:ext>
            </a:extLst>
          </p:cNvPr>
          <p:cNvSpPr/>
          <p:nvPr/>
        </p:nvSpPr>
        <p:spPr>
          <a:xfrm>
            <a:off x="3234733" y="3421498"/>
            <a:ext cx="1371600" cy="10782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A40461B2-108D-333A-39CF-C69855042460}"/>
              </a:ext>
            </a:extLst>
          </p:cNvPr>
          <p:cNvSpPr/>
          <p:nvPr/>
        </p:nvSpPr>
        <p:spPr>
          <a:xfrm flipH="1">
            <a:off x="5520732" y="3438778"/>
            <a:ext cx="1097280" cy="1051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9" name="">
            <a:extLst>
              <a:ext uri="{FF2B5EF4-FFF2-40B4-BE49-F238E27FC236}">
                <a16:creationId xmlns:a16="http://schemas.microsoft.com/office/drawing/2014/main" id="{1A20DDA3-BA44-2676-ACA9-7F4E1669D4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69933" y="3624179"/>
            <a:ext cx="457200" cy="73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D0C06-4041-51B2-8943-38D071A0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" y="795823"/>
            <a:ext cx="5151566" cy="7049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83E94B-4C45-408C-0BAB-6FEF5730B06D}"/>
              </a:ext>
            </a:extLst>
          </p:cNvPr>
          <p:cNvSpPr txBox="1">
            <a:spLocks/>
          </p:cNvSpPr>
          <p:nvPr/>
        </p:nvSpPr>
        <p:spPr>
          <a:xfrm>
            <a:off x="340242" y="47847"/>
            <a:ext cx="9235890" cy="797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- Animation 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E6C57-8A8F-2340-3EAA-C82D0103B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02" y="1984748"/>
            <a:ext cx="7766597" cy="5574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CC154D-AD78-FC18-C59C-6717FBB4F0E0}"/>
              </a:ext>
            </a:extLst>
          </p:cNvPr>
          <p:cNvSpPr txBox="1"/>
          <p:nvPr/>
        </p:nvSpPr>
        <p:spPr>
          <a:xfrm>
            <a:off x="170121" y="1500734"/>
            <a:ext cx="9910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https://formaestudio.com/rijndaelinspector/archivos/Rijndael_Animation_v4_eng-html5.html</a:t>
            </a:r>
          </a:p>
        </p:txBody>
      </p:sp>
    </p:spTree>
    <p:extLst>
      <p:ext uri="{BB962C8B-B14F-4D97-AF65-F5344CB8AC3E}">
        <p14:creationId xmlns:p14="http://schemas.microsoft.com/office/powerpoint/2010/main" val="532336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B964D-ACE5-3020-CF14-CAA9AC18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2" y="869286"/>
            <a:ext cx="8763759" cy="66185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B0AD2D-B8C2-69A4-5358-9B7879B2A5A1}"/>
              </a:ext>
            </a:extLst>
          </p:cNvPr>
          <p:cNvSpPr txBox="1">
            <a:spLocks/>
          </p:cNvSpPr>
          <p:nvPr/>
        </p:nvSpPr>
        <p:spPr>
          <a:xfrm>
            <a:off x="340242" y="47847"/>
            <a:ext cx="9235890" cy="797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: S-BOX [step 7/20]</a:t>
            </a:r>
          </a:p>
        </p:txBody>
      </p:sp>
    </p:spTree>
    <p:extLst>
      <p:ext uri="{BB962C8B-B14F-4D97-AF65-F5344CB8AC3E}">
        <p14:creationId xmlns:p14="http://schemas.microsoft.com/office/powerpoint/2010/main" val="842849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B63CA-4C1B-AF73-A30A-BC9C29B3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47" y="994502"/>
            <a:ext cx="8782811" cy="62298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7E4E79D-D8B9-CB9B-A90B-22F44308601A}"/>
              </a:ext>
            </a:extLst>
          </p:cNvPr>
          <p:cNvSpPr txBox="1">
            <a:spLocks/>
          </p:cNvSpPr>
          <p:nvPr/>
        </p:nvSpPr>
        <p:spPr>
          <a:xfrm>
            <a:off x="340242" y="47847"/>
            <a:ext cx="9235890" cy="797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: Rotate </a:t>
            </a:r>
            <a:r>
              <a:rPr lang="en-US" sz="4000" dirty="0" err="1">
                <a:solidFill>
                  <a:sysClr val="windowText" lastClr="000000"/>
                </a:solidFill>
              </a:rPr>
              <a:t>ShiftRows</a:t>
            </a:r>
            <a:r>
              <a:rPr lang="en-US" sz="4000" dirty="0">
                <a:solidFill>
                  <a:sysClr val="windowText" lastClr="000000"/>
                </a:solidFill>
              </a:rPr>
              <a:t> [step 8/20]</a:t>
            </a:r>
          </a:p>
        </p:txBody>
      </p:sp>
    </p:spTree>
    <p:extLst>
      <p:ext uri="{BB962C8B-B14F-4D97-AF65-F5344CB8AC3E}">
        <p14:creationId xmlns:p14="http://schemas.microsoft.com/office/powerpoint/2010/main" val="2422371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C275-D8FC-D940-CED6-5F77F701F21C}"/>
              </a:ext>
            </a:extLst>
          </p:cNvPr>
          <p:cNvSpPr txBox="1">
            <a:spLocks/>
          </p:cNvSpPr>
          <p:nvPr/>
        </p:nvSpPr>
        <p:spPr>
          <a:xfrm>
            <a:off x="340242" y="47847"/>
            <a:ext cx="9235890" cy="797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: </a:t>
            </a:r>
            <a:r>
              <a:rPr lang="en-US" sz="4000" dirty="0" err="1">
                <a:solidFill>
                  <a:sysClr val="windowText" lastClr="000000"/>
                </a:solidFill>
              </a:rPr>
              <a:t>MixColumn</a:t>
            </a:r>
            <a:r>
              <a:rPr lang="en-US" sz="4000" dirty="0">
                <a:solidFill>
                  <a:sysClr val="windowText" lastClr="000000"/>
                </a:solidFill>
              </a:rPr>
              <a:t> [step 9/20]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4B4FF-F13C-E796-5A82-5D3800CF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96" y="1034601"/>
            <a:ext cx="8199831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04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269B-9017-59CC-EECE-325054A4D78B}"/>
              </a:ext>
            </a:extLst>
          </p:cNvPr>
          <p:cNvSpPr txBox="1">
            <a:spLocks/>
          </p:cNvSpPr>
          <p:nvPr/>
        </p:nvSpPr>
        <p:spPr>
          <a:xfrm>
            <a:off x="340242" y="47847"/>
            <a:ext cx="9235890" cy="797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: XOR </a:t>
            </a:r>
            <a:r>
              <a:rPr lang="en-US" sz="4000" dirty="0" err="1">
                <a:solidFill>
                  <a:sysClr val="windowText" lastClr="000000"/>
                </a:solidFill>
              </a:rPr>
              <a:t>AddRoundKey</a:t>
            </a:r>
            <a:r>
              <a:rPr lang="en-US" sz="4000" dirty="0">
                <a:solidFill>
                  <a:sysClr val="windowText" lastClr="000000"/>
                </a:solidFill>
              </a:rPr>
              <a:t> [step 10/20]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83714-84DA-4C72-8155-247E17F7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46" y="1065609"/>
            <a:ext cx="8199831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5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6FD0-709B-BD28-8267-2D5BB77D83E2}"/>
              </a:ext>
            </a:extLst>
          </p:cNvPr>
          <p:cNvSpPr txBox="1">
            <a:spLocks/>
          </p:cNvSpPr>
          <p:nvPr/>
        </p:nvSpPr>
        <p:spPr>
          <a:xfrm>
            <a:off x="340242" y="180752"/>
            <a:ext cx="9235890" cy="11483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optimized instructions </a:t>
            </a:r>
          </a:p>
          <a:p>
            <a:r>
              <a:rPr lang="en-US" sz="4000" dirty="0">
                <a:solidFill>
                  <a:sysClr val="windowText" lastClr="000000"/>
                </a:solidFill>
              </a:rPr>
              <a:t>in </a:t>
            </a:r>
            <a:r>
              <a:rPr lang="en-US" sz="4000" dirty="0" err="1">
                <a:solidFill>
                  <a:sysClr val="windowText" lastClr="000000"/>
                </a:solidFill>
              </a:rPr>
              <a:t>Intel,Amd</a:t>
            </a:r>
            <a:r>
              <a:rPr lang="en-US" sz="4000" dirty="0">
                <a:solidFill>
                  <a:sysClr val="windowText" lastClr="000000"/>
                </a:solidFill>
              </a:rPr>
              <a:t> processors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D9A9C-2B33-E138-2600-65CD4256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46" y="2092821"/>
            <a:ext cx="7711868" cy="404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80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29C8-AECE-93FB-9D5F-3227A4C03D01}"/>
              </a:ext>
            </a:extLst>
          </p:cNvPr>
          <p:cNvSpPr txBox="1">
            <a:spLocks/>
          </p:cNvSpPr>
          <p:nvPr/>
        </p:nvSpPr>
        <p:spPr>
          <a:xfrm>
            <a:off x="340242" y="180752"/>
            <a:ext cx="9235890" cy="11483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performances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7A29F-A22A-43CE-131C-96E22C099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3" y="2358573"/>
            <a:ext cx="9801718" cy="1148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5F9D5-740C-BE09-4759-6680CE10722D}"/>
              </a:ext>
            </a:extLst>
          </p:cNvPr>
          <p:cNvSpPr txBox="1"/>
          <p:nvPr/>
        </p:nvSpPr>
        <p:spPr>
          <a:xfrm>
            <a:off x="2004237" y="4322134"/>
            <a:ext cx="56319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Software  =&gt;   28  cycles per byte</a:t>
            </a:r>
          </a:p>
          <a:p>
            <a:endParaRPr lang="fr-FR" sz="2400" dirty="0"/>
          </a:p>
          <a:p>
            <a:r>
              <a:rPr lang="fr-FR" sz="2400" dirty="0"/>
              <a:t>Hardware =&gt;  3.5 cycles per byte  (x9 </a:t>
            </a:r>
            <a:r>
              <a:rPr lang="fr-FR" sz="2400" dirty="0" err="1"/>
              <a:t>faster</a:t>
            </a:r>
            <a:r>
              <a:rPr lang="fr-FR" sz="2400" dirty="0"/>
              <a:t>)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04002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4158-707B-9CF5-AC6B-6E36844F12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04698-7792-9AC0-B909-62BE12C2F5F9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0AD31-B6A2-D7A5-0F5D-850592520134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096CB-8E5C-B78A-D3AE-8699D064A0D4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1ED7E-4240-D0A0-13F8-A967658C9C8E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4582F3A-A0D3-CFFB-2371-0119CFA98DEE}"/>
              </a:ext>
            </a:extLst>
          </p:cNvPr>
          <p:cNvSpPr/>
          <p:nvPr/>
        </p:nvSpPr>
        <p:spPr>
          <a:xfrm rot="2792400">
            <a:off x="3749712" y="168336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E68DC57-8B06-48EE-35B1-D580A4645FFF}"/>
              </a:ext>
            </a:extLst>
          </p:cNvPr>
          <p:cNvSpPr/>
          <p:nvPr/>
        </p:nvSpPr>
        <p:spPr>
          <a:xfrm rot="2792400">
            <a:off x="5651226" y="4740206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A3C3FF-8B52-0D92-1CB0-B3E1FC6987D5}"/>
              </a:ext>
            </a:extLst>
          </p:cNvPr>
          <p:cNvSpPr/>
          <p:nvPr/>
        </p:nvSpPr>
        <p:spPr>
          <a:xfrm rot="18807600" flipH="1">
            <a:off x="6392237" y="4733713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B2219F-D861-75AA-7169-6BCA138AF985}"/>
              </a:ext>
            </a:extLst>
          </p:cNvPr>
          <p:cNvSpPr/>
          <p:nvPr/>
        </p:nvSpPr>
        <p:spPr>
          <a:xfrm rot="18807600" flipH="1">
            <a:off x="4535620" y="168353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12CB7-6E11-D98C-7B57-FC9B358DDBD2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D82FD6-4328-D53D-DD7F-8F3F65226331}"/>
              </a:ext>
            </a:extLst>
          </p:cNvPr>
          <p:cNvSpPr/>
          <p:nvPr/>
        </p:nvSpPr>
        <p:spPr>
          <a:xfrm rot="2792400">
            <a:off x="1494692" y="612792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7E0FA8-B034-277D-EDEF-24F61AAF83B1}"/>
              </a:ext>
            </a:extLst>
          </p:cNvPr>
          <p:cNvSpPr/>
          <p:nvPr/>
        </p:nvSpPr>
        <p:spPr>
          <a:xfrm rot="18807600" flipH="1">
            <a:off x="2218912" y="612809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6EBCB-7D56-4D23-ABD5-A95E080B1792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3619A-78B4-9070-93D2-C7D86776183A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699812-E10C-94F0-E591-DD4689B1E034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C5D9A-D099-982E-E4BC-0173B04F3FF3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2E4244-88E8-DE89-B0B3-ADE2AA45F6DF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ADA28F-0E0B-7928-E835-3EBFA9CCE2E5}"/>
              </a:ext>
            </a:extLst>
          </p:cNvPr>
          <p:cNvSpPr/>
          <p:nvPr/>
        </p:nvSpPr>
        <p:spPr>
          <a:xfrm rot="18807600" flipH="1">
            <a:off x="6293026" y="2853001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0420436-7B67-3A38-8413-1156D6B9E97B}"/>
              </a:ext>
            </a:extLst>
          </p:cNvPr>
          <p:cNvSpPr/>
          <p:nvPr/>
        </p:nvSpPr>
        <p:spPr>
          <a:xfrm rot="2792400">
            <a:off x="5554017" y="2870144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D7AF549-2C30-9F95-1F89-8A93686F8579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DECEDC-C25B-6E94-00B8-C3C9E6E286FD}"/>
              </a:ext>
            </a:extLst>
          </p:cNvPr>
          <p:cNvSpPr/>
          <p:nvPr/>
        </p:nvSpPr>
        <p:spPr>
          <a:xfrm rot="17488061">
            <a:off x="6618232" y="1302548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B04FC7-70A9-1406-AC1E-BE5DBC4ECD78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19C2ED-934B-EA3C-4D21-184E70224087}"/>
              </a:ext>
            </a:extLst>
          </p:cNvPr>
          <p:cNvSpPr/>
          <p:nvPr/>
        </p:nvSpPr>
        <p:spPr>
          <a:xfrm>
            <a:off x="6413400" y="5534280"/>
            <a:ext cx="3096359" cy="83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53C4-E0A1-FF3D-BCEA-B5AC8D7F48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Assymetric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E9C155-B876-8B35-33A1-3E685C4A8B7C}"/>
              </a:ext>
            </a:extLst>
          </p:cNvPr>
          <p:cNvSpPr txBox="1"/>
          <p:nvPr/>
        </p:nvSpPr>
        <p:spPr>
          <a:xfrm>
            <a:off x="1582560" y="3318119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20DC11C-5713-510B-2960-DDAE4DCFC802}"/>
              </a:ext>
            </a:extLst>
          </p:cNvPr>
          <p:cNvSpPr/>
          <p:nvPr/>
        </p:nvSpPr>
        <p:spPr>
          <a:xfrm>
            <a:off x="2496960" y="3393000"/>
            <a:ext cx="182880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F636F75C-4AE6-4109-FB7C-11AE5E6998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51760" y="254448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19E68608-5481-9A84-3859-3C513D4E2AD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76800" y="2614320"/>
            <a:ext cx="1005840" cy="6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091EFECB-1D71-EBC7-7181-AFDBDB3180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54760" y="55656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EBEE59D7-1D65-81D6-61D8-45DA6ABEF94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59080" y="54864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F1566C-282A-C44D-5E14-BA5AAFB901EE}"/>
              </a:ext>
            </a:extLst>
          </p:cNvPr>
          <p:cNvSpPr txBox="1"/>
          <p:nvPr/>
        </p:nvSpPr>
        <p:spPr>
          <a:xfrm>
            <a:off x="7680960" y="798120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5DF7F-32A0-FC00-32E0-AEE68A280181}"/>
              </a:ext>
            </a:extLst>
          </p:cNvPr>
          <p:cNvSpPr txBox="1"/>
          <p:nvPr/>
        </p:nvSpPr>
        <p:spPr>
          <a:xfrm>
            <a:off x="8592480" y="76212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3DF78F-2B0C-6668-A936-AA87453711AD}"/>
              </a:ext>
            </a:extLst>
          </p:cNvPr>
          <p:cNvSpPr/>
          <p:nvPr/>
        </p:nvSpPr>
        <p:spPr>
          <a:xfrm>
            <a:off x="5711040" y="3393000"/>
            <a:ext cx="20116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511199-35C7-9ADB-A1F6-DDB394601E09}"/>
              </a:ext>
            </a:extLst>
          </p:cNvPr>
          <p:cNvSpPr txBox="1"/>
          <p:nvPr/>
        </p:nvSpPr>
        <p:spPr>
          <a:xfrm>
            <a:off x="4417200" y="3301560"/>
            <a:ext cx="13715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E86CF0-6CAB-7660-B049-80235868A009}"/>
              </a:ext>
            </a:extLst>
          </p:cNvPr>
          <p:cNvSpPr txBox="1"/>
          <p:nvPr/>
        </p:nvSpPr>
        <p:spPr>
          <a:xfrm>
            <a:off x="7891919" y="332100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9AEEF857-F218-CF7B-0796-240AA9E05012}"/>
              </a:ext>
            </a:extLst>
          </p:cNvPr>
          <p:cNvSpPr/>
          <p:nvPr/>
        </p:nvSpPr>
        <p:spPr>
          <a:xfrm>
            <a:off x="2305440" y="2532240"/>
            <a:ext cx="437759" cy="182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688C027B-E72A-4A8B-3033-23B04C94CD4C}"/>
              </a:ext>
            </a:extLst>
          </p:cNvPr>
          <p:cNvSpPr/>
          <p:nvPr/>
        </p:nvSpPr>
        <p:spPr>
          <a:xfrm flipH="1">
            <a:off x="6602400" y="2532240"/>
            <a:ext cx="529920" cy="182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D7CB64-30DE-D455-B6CC-C49FCAF5C687}"/>
              </a:ext>
            </a:extLst>
          </p:cNvPr>
          <p:cNvSpPr txBox="1"/>
          <p:nvPr/>
        </p:nvSpPr>
        <p:spPr>
          <a:xfrm>
            <a:off x="914400" y="234936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“Priv” can encode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D7874D-3FFD-1E75-E731-CDB99413C5BA}"/>
              </a:ext>
            </a:extLst>
          </p:cNvPr>
          <p:cNvSpPr txBox="1"/>
          <p:nvPr/>
        </p:nvSpPr>
        <p:spPr>
          <a:xfrm>
            <a:off x="7223760" y="2349360"/>
            <a:ext cx="2743199" cy="64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Everybody can decode (= check Signature)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13EB6-F8F0-74B6-3B36-03A26C67550F}"/>
              </a:ext>
            </a:extLst>
          </p:cNvPr>
          <p:cNvSpPr txBox="1"/>
          <p:nvPr/>
        </p:nvSpPr>
        <p:spPr>
          <a:xfrm>
            <a:off x="1582560" y="616212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9F0416-0D45-45F6-2052-36C6CA045A3A}"/>
              </a:ext>
            </a:extLst>
          </p:cNvPr>
          <p:cNvSpPr/>
          <p:nvPr/>
        </p:nvSpPr>
        <p:spPr>
          <a:xfrm>
            <a:off x="2496960" y="6237000"/>
            <a:ext cx="182880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20" name="">
            <a:extLst>
              <a:ext uri="{FF2B5EF4-FFF2-40B4-BE49-F238E27FC236}">
                <a16:creationId xmlns:a16="http://schemas.microsoft.com/office/drawing/2014/main" id="{8F870BEB-09FA-3BA4-C5D6-64667F19728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81120" y="531108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">
            <a:extLst>
              <a:ext uri="{FF2B5EF4-FFF2-40B4-BE49-F238E27FC236}">
                <a16:creationId xmlns:a16="http://schemas.microsoft.com/office/drawing/2014/main" id="{499C0C1C-B391-7AC8-F405-1147CA442DB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43199" y="537804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E0781EB-2BFE-DC70-22BF-D6026CA46B73}"/>
              </a:ext>
            </a:extLst>
          </p:cNvPr>
          <p:cNvSpPr/>
          <p:nvPr/>
        </p:nvSpPr>
        <p:spPr>
          <a:xfrm>
            <a:off x="5711040" y="6237000"/>
            <a:ext cx="20116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9EB9EF-669B-7652-B59C-688AA7B38E41}"/>
              </a:ext>
            </a:extLst>
          </p:cNvPr>
          <p:cNvSpPr txBox="1"/>
          <p:nvPr/>
        </p:nvSpPr>
        <p:spPr>
          <a:xfrm>
            <a:off x="4417200" y="6145560"/>
            <a:ext cx="13715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7FC1DB-0ED7-C825-57F6-437B3CDF856F}"/>
              </a:ext>
            </a:extLst>
          </p:cNvPr>
          <p:cNvSpPr txBox="1"/>
          <p:nvPr/>
        </p:nvSpPr>
        <p:spPr>
          <a:xfrm>
            <a:off x="7891919" y="616500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341B658D-04EC-E516-BF20-539C6ED3AC01}"/>
              </a:ext>
            </a:extLst>
          </p:cNvPr>
          <p:cNvSpPr/>
          <p:nvPr/>
        </p:nvSpPr>
        <p:spPr>
          <a:xfrm>
            <a:off x="2377439" y="5242320"/>
            <a:ext cx="457201" cy="1944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2D591544-6F86-E4D9-A52A-B4A796C5467A}"/>
              </a:ext>
            </a:extLst>
          </p:cNvPr>
          <p:cNvSpPr/>
          <p:nvPr/>
        </p:nvSpPr>
        <p:spPr>
          <a:xfrm flipH="1">
            <a:off x="6583679" y="5150880"/>
            <a:ext cx="548641" cy="274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4AC3C9-3386-EBC5-5368-A1311F032677}"/>
              </a:ext>
            </a:extLst>
          </p:cNvPr>
          <p:cNvSpPr txBox="1"/>
          <p:nvPr/>
        </p:nvSpPr>
        <p:spPr>
          <a:xfrm>
            <a:off x="1005840" y="496800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Every body can encode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CBCAC1-F9D3-D62F-1311-CEB5A331B79F}"/>
              </a:ext>
            </a:extLst>
          </p:cNvPr>
          <p:cNvSpPr txBox="1"/>
          <p:nvPr/>
        </p:nvSpPr>
        <p:spPr>
          <a:xfrm>
            <a:off x="7132320" y="4968000"/>
            <a:ext cx="2743199" cy="64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“Priv”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can decode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DB700C-1594-EE42-2780-9269A4C132A5}"/>
              </a:ext>
            </a:extLst>
          </p:cNvPr>
          <p:cNvSpPr txBox="1"/>
          <p:nvPr/>
        </p:nvSpPr>
        <p:spPr>
          <a:xfrm>
            <a:off x="2651760" y="2806560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131099-2AB7-9BED-FF46-154F80367105}"/>
              </a:ext>
            </a:extLst>
          </p:cNvPr>
          <p:cNvSpPr txBox="1"/>
          <p:nvPr/>
        </p:nvSpPr>
        <p:spPr>
          <a:xfrm>
            <a:off x="6057000" y="280656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53B8B5-5E5C-FF24-D665-69D9ECDD622A}"/>
              </a:ext>
            </a:extLst>
          </p:cNvPr>
          <p:cNvSpPr txBox="1"/>
          <p:nvPr/>
        </p:nvSpPr>
        <p:spPr>
          <a:xfrm>
            <a:off x="2673720" y="560808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6C4F9A-7AFF-0CBD-D26C-D40150457979}"/>
              </a:ext>
            </a:extLst>
          </p:cNvPr>
          <p:cNvSpPr txBox="1"/>
          <p:nvPr/>
        </p:nvSpPr>
        <p:spPr>
          <a:xfrm>
            <a:off x="6035040" y="5536080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AC29-E2A8-1071-B540-5181A1CD0E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Public Keys – Private Keys...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1AB224F-DDC6-FBF4-C292-CA63B892FE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96880" y="454860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455001AF-FF4A-BEB9-C8BE-A9399D4AE6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06240" y="252936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FC6CC-74B2-8E22-D735-3B7154E09420}"/>
              </a:ext>
            </a:extLst>
          </p:cNvPr>
          <p:cNvSpPr txBox="1"/>
          <p:nvPr/>
        </p:nvSpPr>
        <p:spPr>
          <a:xfrm>
            <a:off x="4123080" y="4790160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B22A1-AF87-0850-C8D0-4482FE225A2A}"/>
              </a:ext>
            </a:extLst>
          </p:cNvPr>
          <p:cNvSpPr txBox="1"/>
          <p:nvPr/>
        </p:nvSpPr>
        <p:spPr>
          <a:xfrm>
            <a:off x="4139640" y="274284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41902-8728-73E6-85AF-03C4B22A3B44}"/>
              </a:ext>
            </a:extLst>
          </p:cNvPr>
          <p:cNvSpPr txBox="1"/>
          <p:nvPr/>
        </p:nvSpPr>
        <p:spPr>
          <a:xfrm>
            <a:off x="983519" y="5426280"/>
            <a:ext cx="8003520" cy="1675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Keys define 2 operations  : inverse of each others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Like    +X → -X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 *X → /X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 ^N →sqrt^N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02EC0-D77F-0258-716F-F4DA33F1D40A}"/>
              </a:ext>
            </a:extLst>
          </p:cNvPr>
          <p:cNvSpPr txBox="1"/>
          <p:nvPr/>
        </p:nvSpPr>
        <p:spPr>
          <a:xfrm>
            <a:off x="3594240" y="357120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00FED8-4159-2C64-380D-DB4CA14AE12C}"/>
              </a:ext>
            </a:extLst>
          </p:cNvPr>
          <p:cNvSpPr/>
          <p:nvPr/>
        </p:nvSpPr>
        <p:spPr>
          <a:xfrm>
            <a:off x="3931920" y="3186000"/>
            <a:ext cx="1371599" cy="640080"/>
          </a:xfrm>
          <a:custGeom>
            <a:avLst>
              <a:gd name="f0" fmla="val 16200000"/>
              <a:gd name="f1" fmla="val 5520000"/>
              <a:gd name="f2" fmla="val 737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729A9-4543-C663-5B50-F9F9468260A4}"/>
              </a:ext>
            </a:extLst>
          </p:cNvPr>
          <p:cNvSpPr txBox="1"/>
          <p:nvPr/>
        </p:nvSpPr>
        <p:spPr>
          <a:xfrm>
            <a:off x="5057279" y="3643199"/>
            <a:ext cx="13982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transformed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B620AA-91AB-1518-E697-C65EC5AB817F}"/>
              </a:ext>
            </a:extLst>
          </p:cNvPr>
          <p:cNvSpPr/>
          <p:nvPr/>
        </p:nvSpPr>
        <p:spPr>
          <a:xfrm flipH="1" flipV="1">
            <a:off x="3931920" y="3826079"/>
            <a:ext cx="1371599" cy="640080"/>
          </a:xfrm>
          <a:custGeom>
            <a:avLst>
              <a:gd name="f0" fmla="val 16200000"/>
              <a:gd name="f1" fmla="val 5520000"/>
              <a:gd name="f2" fmla="val 737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4168-BFFA-2635-2E76-C231BDBBC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 = Malory = Malicious User</a:t>
            </a:r>
            <a:br>
              <a:rPr lang="en-US"/>
            </a:br>
            <a:r>
              <a:rPr lang="en-US"/>
              <a:t>Man-In-The-Middle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561F8F1-1984-5146-1B4A-AD9E4679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10520" y="3325679"/>
            <a:ext cx="4413240" cy="21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4030-CF41-6CA9-CB6B-324401B007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But Deducing Keys</a:t>
            </a:r>
            <a:br>
              <a:rPr lang="en-US"/>
            </a:br>
            <a:r>
              <a:rPr lang="en-US"/>
              <a:t> MUST Be Impossible/Difficult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2D5F8EA-41C1-0DA5-14CE-FC3C326686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5040" y="558828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F812F761-0033-6B86-314D-E7913C4F436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42960" y="280152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5B126-80CA-3271-E887-AE4028BD25BA}"/>
              </a:ext>
            </a:extLst>
          </p:cNvPr>
          <p:cNvSpPr txBox="1"/>
          <p:nvPr/>
        </p:nvSpPr>
        <p:spPr>
          <a:xfrm>
            <a:off x="4251240" y="5829840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0DEC8-0FAD-763F-654B-40219F4A44E8}"/>
              </a:ext>
            </a:extLst>
          </p:cNvPr>
          <p:cNvSpPr txBox="1"/>
          <p:nvPr/>
        </p:nvSpPr>
        <p:spPr>
          <a:xfrm>
            <a:off x="4176359" y="301500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0922-6FF6-7164-C700-D6B2C17D3F4E}"/>
              </a:ext>
            </a:extLst>
          </p:cNvPr>
          <p:cNvSpPr txBox="1"/>
          <p:nvPr/>
        </p:nvSpPr>
        <p:spPr>
          <a:xfrm>
            <a:off x="3685679" y="413424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5255525-0D6C-6F1F-9F0F-7CBBCFE6D04F}"/>
              </a:ext>
            </a:extLst>
          </p:cNvPr>
          <p:cNvSpPr/>
          <p:nvPr/>
        </p:nvSpPr>
        <p:spPr>
          <a:xfrm>
            <a:off x="4040639" y="3746160"/>
            <a:ext cx="1371599" cy="640080"/>
          </a:xfrm>
          <a:custGeom>
            <a:avLst>
              <a:gd name="f0" fmla="val 16200000"/>
              <a:gd name="f1" fmla="val 5520000"/>
              <a:gd name="f2" fmla="val 737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>
              <a:alpha val="5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61B40-8928-7169-8C09-741F1957ED77}"/>
              </a:ext>
            </a:extLst>
          </p:cNvPr>
          <p:cNvSpPr txBox="1"/>
          <p:nvPr/>
        </p:nvSpPr>
        <p:spPr>
          <a:xfrm>
            <a:off x="5185440" y="4225679"/>
            <a:ext cx="13982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transformed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AC0F26-3569-85CB-2884-7B0E27458283}"/>
              </a:ext>
            </a:extLst>
          </p:cNvPr>
          <p:cNvSpPr/>
          <p:nvPr/>
        </p:nvSpPr>
        <p:spPr>
          <a:xfrm flipH="1" flipV="1">
            <a:off x="4060079" y="4361760"/>
            <a:ext cx="1371599" cy="640080"/>
          </a:xfrm>
          <a:custGeom>
            <a:avLst>
              <a:gd name="f0" fmla="val 16200000"/>
              <a:gd name="f1" fmla="val 5520000"/>
              <a:gd name="f2" fmla="val 737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>
              <a:alpha val="5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F723FE-2DAB-35EB-E48B-ED527CBF438A}"/>
              </a:ext>
            </a:extLst>
          </p:cNvPr>
          <p:cNvSpPr/>
          <p:nvPr/>
        </p:nvSpPr>
        <p:spPr>
          <a:xfrm>
            <a:off x="4611600" y="3474720"/>
            <a:ext cx="234720" cy="2103120"/>
          </a:xfrm>
          <a:custGeom>
            <a:avLst>
              <a:gd name="f0" fmla="val 18750"/>
              <a:gd name="f1" fmla="val 42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04AC5-BC05-8A99-E091-3AA3DAD7087A}"/>
              </a:ext>
            </a:extLst>
          </p:cNvPr>
          <p:cNvSpPr txBox="1"/>
          <p:nvPr/>
        </p:nvSpPr>
        <p:spPr>
          <a:xfrm>
            <a:off x="6082920" y="5029920"/>
            <a:ext cx="3701159" cy="12794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Deducing Private Key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From Public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MUST Be Impossible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57EA35-8FB3-3070-BD6A-C955C4695904}"/>
              </a:ext>
            </a:extLst>
          </p:cNvPr>
          <p:cNvSpPr/>
          <p:nvPr/>
        </p:nvSpPr>
        <p:spPr>
          <a:xfrm>
            <a:off x="4425120" y="4006799"/>
            <a:ext cx="640080" cy="6400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45A4-3BFC-7D17-82B0-A82D4F88D3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Combining 2 Pairs of Pub-Priv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FC606-7E22-D9DA-28C7-05E148AA588D}"/>
              </a:ext>
            </a:extLst>
          </p:cNvPr>
          <p:cNvSpPr txBox="1"/>
          <p:nvPr/>
        </p:nvSpPr>
        <p:spPr>
          <a:xfrm>
            <a:off x="119520" y="556632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D5AF4E5-EAD5-F1BF-18D1-896716460B1F}"/>
              </a:ext>
            </a:extLst>
          </p:cNvPr>
          <p:cNvSpPr/>
          <p:nvPr/>
        </p:nvSpPr>
        <p:spPr>
          <a:xfrm>
            <a:off x="1033919" y="564120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769BE9D6-AF5B-76ED-FC0C-A204673749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4479" y="187308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70A2D850-8C8C-FF27-7270-CA8B3C7742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45920" y="248868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2A643E-BF32-3873-8997-1856E09108D7}"/>
              </a:ext>
            </a:extLst>
          </p:cNvPr>
          <p:cNvSpPr/>
          <p:nvPr/>
        </p:nvSpPr>
        <p:spPr>
          <a:xfrm>
            <a:off x="3530880" y="5621760"/>
            <a:ext cx="9280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40E83-861F-D46E-3D4F-C2C4D979A712}"/>
              </a:ext>
            </a:extLst>
          </p:cNvPr>
          <p:cNvSpPr txBox="1"/>
          <p:nvPr/>
        </p:nvSpPr>
        <p:spPr>
          <a:xfrm>
            <a:off x="2054160" y="5549760"/>
            <a:ext cx="16034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intermediate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1F9BC-D007-6CE5-6E22-3BF16C69250F}"/>
              </a:ext>
            </a:extLst>
          </p:cNvPr>
          <p:cNvSpPr txBox="1"/>
          <p:nvPr/>
        </p:nvSpPr>
        <p:spPr>
          <a:xfrm>
            <a:off x="4520160" y="5549760"/>
            <a:ext cx="1179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42293-29DB-27FB-47E5-258323377992}"/>
              </a:ext>
            </a:extLst>
          </p:cNvPr>
          <p:cNvSpPr txBox="1"/>
          <p:nvPr/>
        </p:nvSpPr>
        <p:spPr>
          <a:xfrm>
            <a:off x="4526640" y="6725519"/>
            <a:ext cx="1179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D07E-83A5-F782-E78C-20E6F029C924}"/>
              </a:ext>
            </a:extLst>
          </p:cNvPr>
          <p:cNvSpPr txBox="1"/>
          <p:nvPr/>
        </p:nvSpPr>
        <p:spPr>
          <a:xfrm>
            <a:off x="6857279" y="6708960"/>
            <a:ext cx="1555199" cy="445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intermediate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6D4F1-FA9A-A7C6-D8A2-3FEAC44D38CF}"/>
              </a:ext>
            </a:extLst>
          </p:cNvPr>
          <p:cNvSpPr txBox="1"/>
          <p:nvPr/>
        </p:nvSpPr>
        <p:spPr>
          <a:xfrm>
            <a:off x="9360000" y="669240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E4B841-8DB0-C7F9-A075-EADD5EFAC20D}"/>
              </a:ext>
            </a:extLst>
          </p:cNvPr>
          <p:cNvSpPr txBox="1"/>
          <p:nvPr/>
        </p:nvSpPr>
        <p:spPr>
          <a:xfrm>
            <a:off x="3263760" y="832104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Every body can encode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656D0-A413-71B7-12E6-DB908527F8EA}"/>
              </a:ext>
            </a:extLst>
          </p:cNvPr>
          <p:cNvSpPr txBox="1"/>
          <p:nvPr/>
        </p:nvSpPr>
        <p:spPr>
          <a:xfrm>
            <a:off x="7195679" y="8321040"/>
            <a:ext cx="2743199" cy="64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“Priv” can decode</a:t>
            </a:r>
          </a:p>
        </p:txBody>
      </p:sp>
      <p:pic>
        <p:nvPicPr>
          <p:cNvPr id="15" name="">
            <a:extLst>
              <a:ext uri="{FF2B5EF4-FFF2-40B4-BE49-F238E27FC236}">
                <a16:creationId xmlns:a16="http://schemas.microsoft.com/office/drawing/2014/main" id="{080B2CA9-58A9-5B37-6CAB-0B877E7D5E9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40999" y="187956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">
            <a:extLst>
              <a:ext uri="{FF2B5EF4-FFF2-40B4-BE49-F238E27FC236}">
                <a16:creationId xmlns:a16="http://schemas.microsoft.com/office/drawing/2014/main" id="{35A1315C-C414-BFE0-5850-635C05C08CD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795520" y="185004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588BA-F098-7A2B-B542-06A485160072}"/>
              </a:ext>
            </a:extLst>
          </p:cNvPr>
          <p:cNvSpPr txBox="1"/>
          <p:nvPr/>
        </p:nvSpPr>
        <p:spPr>
          <a:xfrm>
            <a:off x="1645920" y="217008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456D8-F244-1AD4-AB19-3EDC6F4E520C}"/>
              </a:ext>
            </a:extLst>
          </p:cNvPr>
          <p:cNvSpPr txBox="1"/>
          <p:nvPr/>
        </p:nvSpPr>
        <p:spPr>
          <a:xfrm>
            <a:off x="1645920" y="271008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pic>
        <p:nvPicPr>
          <p:cNvPr id="19" name="">
            <a:extLst>
              <a:ext uri="{FF2B5EF4-FFF2-40B4-BE49-F238E27FC236}">
                <a16:creationId xmlns:a16="http://schemas.microsoft.com/office/drawing/2014/main" id="{DD94F02B-3C94-4203-D6D9-42FA5D6B0B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7684560" y="1909439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">
            <a:extLst>
              <a:ext uri="{FF2B5EF4-FFF2-40B4-BE49-F238E27FC236}">
                <a16:creationId xmlns:a16="http://schemas.microsoft.com/office/drawing/2014/main" id="{E458FFDB-4AB9-2BFB-1C5E-6375C3635E4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7638480" y="2525039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BC4ACF-3CC6-5E2A-3465-DA8CA02FC07F}"/>
              </a:ext>
            </a:extLst>
          </p:cNvPr>
          <p:cNvSpPr txBox="1"/>
          <p:nvPr/>
        </p:nvSpPr>
        <p:spPr>
          <a:xfrm>
            <a:off x="7917840" y="2206079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73B34-ED41-CBFB-91DB-A27A4CC10346}"/>
              </a:ext>
            </a:extLst>
          </p:cNvPr>
          <p:cNvSpPr txBox="1"/>
          <p:nvPr/>
        </p:nvSpPr>
        <p:spPr>
          <a:xfrm>
            <a:off x="7955280" y="284616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PubB</a:t>
            </a:r>
          </a:p>
        </p:txBody>
      </p:sp>
      <p:pic>
        <p:nvPicPr>
          <p:cNvPr id="23" name="">
            <a:extLst>
              <a:ext uri="{FF2B5EF4-FFF2-40B4-BE49-F238E27FC236}">
                <a16:creationId xmlns:a16="http://schemas.microsoft.com/office/drawing/2014/main" id="{E26FC321-7C06-E93B-69D5-2FF7E08589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55280" y="358308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09DD95-B510-CD39-D13F-EDF513E3BC51}"/>
              </a:ext>
            </a:extLst>
          </p:cNvPr>
          <p:cNvSpPr txBox="1"/>
          <p:nvPr/>
        </p:nvSpPr>
        <p:spPr>
          <a:xfrm>
            <a:off x="7955280" y="380448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pic>
        <p:nvPicPr>
          <p:cNvPr id="25" name="">
            <a:extLst>
              <a:ext uri="{FF2B5EF4-FFF2-40B4-BE49-F238E27FC236}">
                <a16:creationId xmlns:a16="http://schemas.microsoft.com/office/drawing/2014/main" id="{CC7CEE9C-609A-348F-5097-90BC7015AA6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1596600" y="363564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1FDACF-78E5-F47D-8AFA-05112FDB8D32}"/>
              </a:ext>
            </a:extLst>
          </p:cNvPr>
          <p:cNvSpPr txBox="1"/>
          <p:nvPr/>
        </p:nvSpPr>
        <p:spPr>
          <a:xfrm>
            <a:off x="1913399" y="395676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PubB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14F9472-5D6B-B6E1-2A3F-4947F1FBB96D}"/>
              </a:ext>
            </a:extLst>
          </p:cNvPr>
          <p:cNvSpPr/>
          <p:nvPr/>
        </p:nvSpPr>
        <p:spPr>
          <a:xfrm rot="1079400">
            <a:off x="4462656" y="3778392"/>
            <a:ext cx="14032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C47EB83-B70C-7692-2100-70DF0AC7D614}"/>
              </a:ext>
            </a:extLst>
          </p:cNvPr>
          <p:cNvSpPr/>
          <p:nvPr/>
        </p:nvSpPr>
        <p:spPr>
          <a:xfrm rot="20520600" flipH="1">
            <a:off x="4512298" y="3344627"/>
            <a:ext cx="14032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87B698-6E87-72BD-BD96-BEDD3D87863F}"/>
              </a:ext>
            </a:extLst>
          </p:cNvPr>
          <p:cNvSpPr txBox="1"/>
          <p:nvPr/>
        </p:nvSpPr>
        <p:spPr>
          <a:xfrm>
            <a:off x="4206240" y="3017520"/>
            <a:ext cx="24454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Exchange Public Keys</a:t>
            </a:r>
          </a:p>
        </p:txBody>
      </p:sp>
      <p:pic>
        <p:nvPicPr>
          <p:cNvPr id="30" name="">
            <a:extLst>
              <a:ext uri="{FF2B5EF4-FFF2-40B4-BE49-F238E27FC236}">
                <a16:creationId xmlns:a16="http://schemas.microsoft.com/office/drawing/2014/main" id="{ABE47312-BFE9-7344-FB58-89B74B5ED6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1920" y="4882320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AA6AB6-739E-BD5E-AABD-37F9B764B4D5}"/>
              </a:ext>
            </a:extLst>
          </p:cNvPr>
          <p:cNvSpPr txBox="1"/>
          <p:nvPr/>
        </p:nvSpPr>
        <p:spPr>
          <a:xfrm>
            <a:off x="1143360" y="517932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</a:t>
            </a:r>
          </a:p>
        </p:txBody>
      </p:sp>
      <p:pic>
        <p:nvPicPr>
          <p:cNvPr id="32" name="">
            <a:extLst>
              <a:ext uri="{FF2B5EF4-FFF2-40B4-BE49-F238E27FC236}">
                <a16:creationId xmlns:a16="http://schemas.microsoft.com/office/drawing/2014/main" id="{B74EA561-A350-BD7F-8DAD-B00F903899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3474720" y="488232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3A02F33-F3D9-B0F3-42AC-3A749334245F}"/>
              </a:ext>
            </a:extLst>
          </p:cNvPr>
          <p:cNvSpPr txBox="1"/>
          <p:nvPr/>
        </p:nvSpPr>
        <p:spPr>
          <a:xfrm>
            <a:off x="3791520" y="513144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PubB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F37F5E3-2BBA-78A3-6445-B5B8C7307C85}"/>
              </a:ext>
            </a:extLst>
          </p:cNvPr>
          <p:cNvSpPr/>
          <p:nvPr/>
        </p:nvSpPr>
        <p:spPr>
          <a:xfrm>
            <a:off x="5842800" y="678888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35" name="">
            <a:extLst>
              <a:ext uri="{FF2B5EF4-FFF2-40B4-BE49-F238E27FC236}">
                <a16:creationId xmlns:a16="http://schemas.microsoft.com/office/drawing/2014/main" id="{6021C33A-C430-0C69-F2B7-F79B604BDD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5797440" y="6034679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3564E08-CD7D-3A43-FD59-F8FF3C415248}"/>
              </a:ext>
            </a:extLst>
          </p:cNvPr>
          <p:cNvSpPr txBox="1"/>
          <p:nvPr/>
        </p:nvSpPr>
        <p:spPr>
          <a:xfrm>
            <a:off x="6030720" y="633132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PrivB</a:t>
            </a:r>
          </a:p>
        </p:txBody>
      </p:sp>
      <p:pic>
        <p:nvPicPr>
          <p:cNvPr id="37" name="">
            <a:extLst>
              <a:ext uri="{FF2B5EF4-FFF2-40B4-BE49-F238E27FC236}">
                <a16:creationId xmlns:a16="http://schemas.microsoft.com/office/drawing/2014/main" id="{7345210D-56B2-8366-2D48-ED59DEBB76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46160" y="596592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0690348-C515-4595-0C8D-923E35C4691A}"/>
              </a:ext>
            </a:extLst>
          </p:cNvPr>
          <p:cNvSpPr txBox="1"/>
          <p:nvPr/>
        </p:nvSpPr>
        <p:spPr>
          <a:xfrm>
            <a:off x="8246160" y="618732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8178A3-3795-B8EF-AD36-DB2094BBB09F}"/>
              </a:ext>
            </a:extLst>
          </p:cNvPr>
          <p:cNvSpPr/>
          <p:nvPr/>
        </p:nvSpPr>
        <p:spPr>
          <a:xfrm>
            <a:off x="8321040" y="6788880"/>
            <a:ext cx="9280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87FCAB3-0D00-7878-D7C3-BB4952022B7A}"/>
              </a:ext>
            </a:extLst>
          </p:cNvPr>
          <p:cNvSpPr/>
          <p:nvPr/>
        </p:nvSpPr>
        <p:spPr>
          <a:xfrm rot="5400000">
            <a:off x="5030281" y="5546160"/>
            <a:ext cx="365760" cy="3286799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B84C89F0-F0A5-3B3C-0E5C-832EA8881360}"/>
              </a:ext>
            </a:extLst>
          </p:cNvPr>
          <p:cNvSpPr/>
          <p:nvPr/>
        </p:nvSpPr>
        <p:spPr>
          <a:xfrm flipH="1">
            <a:off x="4572000" y="4937760"/>
            <a:ext cx="1645919" cy="365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CA6CCC4A-F449-E0E6-33D8-6A64F5419287}"/>
              </a:ext>
            </a:extLst>
          </p:cNvPr>
          <p:cNvSpPr/>
          <p:nvPr/>
        </p:nvSpPr>
        <p:spPr>
          <a:xfrm>
            <a:off x="6217919" y="4938120"/>
            <a:ext cx="274321" cy="10965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3" name="Straight Connector 42">
            <a:extLst>
              <a:ext uri="{FF2B5EF4-FFF2-40B4-BE49-F238E27FC236}">
                <a16:creationId xmlns:a16="http://schemas.microsoft.com/office/drawing/2014/main" id="{AB773804-BB36-3CEE-896F-B4B46B3519EB}"/>
              </a:ext>
            </a:extLst>
          </p:cNvPr>
          <p:cNvSpPr/>
          <p:nvPr/>
        </p:nvSpPr>
        <p:spPr>
          <a:xfrm>
            <a:off x="7132320" y="4572000"/>
            <a:ext cx="1113840" cy="13939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4" name="Straight Connector 43">
            <a:extLst>
              <a:ext uri="{FF2B5EF4-FFF2-40B4-BE49-F238E27FC236}">
                <a16:creationId xmlns:a16="http://schemas.microsoft.com/office/drawing/2014/main" id="{9F5A40C4-2731-802E-54C7-B42C4D210780}"/>
              </a:ext>
            </a:extLst>
          </p:cNvPr>
          <p:cNvSpPr/>
          <p:nvPr/>
        </p:nvSpPr>
        <p:spPr>
          <a:xfrm flipH="1">
            <a:off x="1737359" y="4572000"/>
            <a:ext cx="5394961" cy="365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DDDC93-5C5E-6217-1859-8BD8A3568922}"/>
              </a:ext>
            </a:extLst>
          </p:cNvPr>
          <p:cNvSpPr txBox="1"/>
          <p:nvPr/>
        </p:nvSpPr>
        <p:spPr>
          <a:xfrm>
            <a:off x="6020280" y="4646880"/>
            <a:ext cx="9291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Inverse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A55E7B-4B5F-CA7F-D46A-76DF48D7C101}"/>
              </a:ext>
            </a:extLst>
          </p:cNvPr>
          <p:cNvSpPr txBox="1"/>
          <p:nvPr/>
        </p:nvSpPr>
        <p:spPr>
          <a:xfrm>
            <a:off x="6766560" y="4297680"/>
            <a:ext cx="9291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Inverse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7AB16C2-A0C5-6418-5EDF-3557CE631787}"/>
              </a:ext>
            </a:extLst>
          </p:cNvPr>
          <p:cNvSpPr/>
          <p:nvPr/>
        </p:nvSpPr>
        <p:spPr>
          <a:xfrm rot="5400000">
            <a:off x="5077440" y="3431520"/>
            <a:ext cx="365760" cy="776736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EA32-99F0-6F2F-6867-0A2BD3889C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Assymetric Keys For Secured </a:t>
            </a:r>
            <a:br>
              <a:rPr lang="en-US"/>
            </a:br>
            <a:r>
              <a:rPr lang="en-US"/>
              <a:t>2-Way Channel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1FCE5-0058-EF1F-ACE8-1085DA11D8D6}"/>
              </a:ext>
            </a:extLst>
          </p:cNvPr>
          <p:cNvSpPr txBox="1"/>
          <p:nvPr/>
        </p:nvSpPr>
        <p:spPr>
          <a:xfrm>
            <a:off x="119880" y="354132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0605181-C5A1-8CAA-37FB-0A6BE91AA227}"/>
              </a:ext>
            </a:extLst>
          </p:cNvPr>
          <p:cNvSpPr/>
          <p:nvPr/>
        </p:nvSpPr>
        <p:spPr>
          <a:xfrm>
            <a:off x="1034279" y="361620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BFC849C-21A6-464D-2894-73D9C3AEC94F}"/>
              </a:ext>
            </a:extLst>
          </p:cNvPr>
          <p:cNvSpPr/>
          <p:nvPr/>
        </p:nvSpPr>
        <p:spPr>
          <a:xfrm>
            <a:off x="3531240" y="3596760"/>
            <a:ext cx="9280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084D-E7A9-E2CE-1FB5-8184C9A38415}"/>
              </a:ext>
            </a:extLst>
          </p:cNvPr>
          <p:cNvSpPr txBox="1"/>
          <p:nvPr/>
        </p:nvSpPr>
        <p:spPr>
          <a:xfrm>
            <a:off x="2054520" y="3524759"/>
            <a:ext cx="16034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intermediate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72701-5BCC-C4FC-93B9-339F452C57DF}"/>
              </a:ext>
            </a:extLst>
          </p:cNvPr>
          <p:cNvSpPr txBox="1"/>
          <p:nvPr/>
        </p:nvSpPr>
        <p:spPr>
          <a:xfrm>
            <a:off x="4520520" y="3524759"/>
            <a:ext cx="1700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 msg</a:t>
            </a: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C47E49F-F9CC-EDCF-27BA-4A35422BE60F}"/>
              </a:ext>
            </a:extLst>
          </p:cNvPr>
          <p:cNvSpPr/>
          <p:nvPr/>
        </p:nvSpPr>
        <p:spPr>
          <a:xfrm>
            <a:off x="731880" y="3040200"/>
            <a:ext cx="365760" cy="1141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DB52A87D-6B54-482B-2C3B-AAC45D6BA96D}"/>
              </a:ext>
            </a:extLst>
          </p:cNvPr>
          <p:cNvSpPr/>
          <p:nvPr/>
        </p:nvSpPr>
        <p:spPr>
          <a:xfrm flipH="1">
            <a:off x="4480920" y="2857320"/>
            <a:ext cx="274320" cy="182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88B13-F066-1A33-8E99-522AA86A1DD2}"/>
              </a:ext>
            </a:extLst>
          </p:cNvPr>
          <p:cNvSpPr txBox="1"/>
          <p:nvPr/>
        </p:nvSpPr>
        <p:spPr>
          <a:xfrm>
            <a:off x="4846680" y="2529360"/>
            <a:ext cx="146303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Bob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can decode</a:t>
            </a:r>
          </a:p>
        </p:txBody>
      </p:sp>
      <p:pic>
        <p:nvPicPr>
          <p:cNvPr id="11" name="">
            <a:extLst>
              <a:ext uri="{FF2B5EF4-FFF2-40B4-BE49-F238E27FC236}">
                <a16:creationId xmlns:a16="http://schemas.microsoft.com/office/drawing/2014/main" id="{A4FC4E47-6D64-01CF-6C97-E8ED25C85E2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2280" y="2857320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30E848-C201-3F81-0DD2-622293E7D621}"/>
              </a:ext>
            </a:extLst>
          </p:cNvPr>
          <p:cNvSpPr txBox="1"/>
          <p:nvPr/>
        </p:nvSpPr>
        <p:spPr>
          <a:xfrm>
            <a:off x="1071720" y="308232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</a:t>
            </a:r>
          </a:p>
        </p:txBody>
      </p:sp>
      <p:pic>
        <p:nvPicPr>
          <p:cNvPr id="13" name="">
            <a:extLst>
              <a:ext uri="{FF2B5EF4-FFF2-40B4-BE49-F238E27FC236}">
                <a16:creationId xmlns:a16="http://schemas.microsoft.com/office/drawing/2014/main" id="{31C95C12-AB1B-8C57-273D-35434E641A2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3475080" y="285732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8551B5-A683-644A-3DB4-E55D05CE2FD0}"/>
              </a:ext>
            </a:extLst>
          </p:cNvPr>
          <p:cNvSpPr txBox="1"/>
          <p:nvPr/>
        </p:nvSpPr>
        <p:spPr>
          <a:xfrm>
            <a:off x="3791880" y="310644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89625-7A87-E4B6-2882-5C21BF68EEEF}"/>
              </a:ext>
            </a:extLst>
          </p:cNvPr>
          <p:cNvSpPr txBox="1"/>
          <p:nvPr/>
        </p:nvSpPr>
        <p:spPr>
          <a:xfrm>
            <a:off x="183240" y="243792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Alice can encode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795129-D7A2-8F7B-4173-E2D8E9F044AA}"/>
              </a:ext>
            </a:extLst>
          </p:cNvPr>
          <p:cNvSpPr/>
          <p:nvPr/>
        </p:nvSpPr>
        <p:spPr>
          <a:xfrm>
            <a:off x="6218280" y="2295000"/>
            <a:ext cx="365760" cy="109728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CD6C5-822D-5443-C427-5F680D38684A}"/>
              </a:ext>
            </a:extLst>
          </p:cNvPr>
          <p:cNvSpPr txBox="1"/>
          <p:nvPr/>
        </p:nvSpPr>
        <p:spPr>
          <a:xfrm>
            <a:off x="6766920" y="2660760"/>
            <a:ext cx="3032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Secure channel Alice to Bob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3EF803-3359-B17A-292B-C41A3CB8F5AA}"/>
              </a:ext>
            </a:extLst>
          </p:cNvPr>
          <p:cNvSpPr/>
          <p:nvPr/>
        </p:nvSpPr>
        <p:spPr>
          <a:xfrm flipH="1">
            <a:off x="5760720" y="612576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960294C-7FDA-C952-BA9A-C98CC523B3E8}"/>
              </a:ext>
            </a:extLst>
          </p:cNvPr>
          <p:cNvSpPr/>
          <p:nvPr/>
        </p:nvSpPr>
        <p:spPr>
          <a:xfrm flipH="1">
            <a:off x="7848720" y="612612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70E2A-6AF0-303B-65AF-B1EEFBADFB5D}"/>
              </a:ext>
            </a:extLst>
          </p:cNvPr>
          <p:cNvSpPr txBox="1"/>
          <p:nvPr/>
        </p:nvSpPr>
        <p:spPr>
          <a:xfrm>
            <a:off x="9052560" y="6034319"/>
            <a:ext cx="6242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resp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BD71D9-8F3B-CC88-11D7-A9CD86DFFD79}"/>
              </a:ext>
            </a:extLst>
          </p:cNvPr>
          <p:cNvSpPr txBox="1"/>
          <p:nvPr/>
        </p:nvSpPr>
        <p:spPr>
          <a:xfrm>
            <a:off x="6820559" y="6034319"/>
            <a:ext cx="10065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Int. resp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642485-9BB4-8D3C-404A-F04C7D14164B}"/>
              </a:ext>
            </a:extLst>
          </p:cNvPr>
          <p:cNvSpPr txBox="1"/>
          <p:nvPr/>
        </p:nvSpPr>
        <p:spPr>
          <a:xfrm>
            <a:off x="3972960" y="6034319"/>
            <a:ext cx="17125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 resp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AD55F6D-D7CC-E88C-2CBD-3A3EDA0B24E0}"/>
              </a:ext>
            </a:extLst>
          </p:cNvPr>
          <p:cNvSpPr/>
          <p:nvPr/>
        </p:nvSpPr>
        <p:spPr>
          <a:xfrm flipH="1">
            <a:off x="3566160" y="4824000"/>
            <a:ext cx="365760" cy="109728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B731DC-1C21-A7E7-46AB-4C3D04FE1ACA}"/>
              </a:ext>
            </a:extLst>
          </p:cNvPr>
          <p:cNvSpPr txBox="1"/>
          <p:nvPr/>
        </p:nvSpPr>
        <p:spPr>
          <a:xfrm>
            <a:off x="442439" y="5189760"/>
            <a:ext cx="3032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Secure channel Bob to Alice</a:t>
            </a:r>
          </a:p>
        </p:txBody>
      </p:sp>
      <p:pic>
        <p:nvPicPr>
          <p:cNvPr id="25" name="">
            <a:extLst>
              <a:ext uri="{FF2B5EF4-FFF2-40B4-BE49-F238E27FC236}">
                <a16:creationId xmlns:a16="http://schemas.microsoft.com/office/drawing/2014/main" id="{6843B707-7E24-D6D4-6469-95BF4B7F978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85480" y="532548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16D421-182E-0D0B-BD94-05F3D7DEA312}"/>
              </a:ext>
            </a:extLst>
          </p:cNvPr>
          <p:cNvSpPr txBox="1"/>
          <p:nvPr/>
        </p:nvSpPr>
        <p:spPr>
          <a:xfrm>
            <a:off x="5685480" y="554688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pic>
        <p:nvPicPr>
          <p:cNvPr id="27" name="">
            <a:extLst>
              <a:ext uri="{FF2B5EF4-FFF2-40B4-BE49-F238E27FC236}">
                <a16:creationId xmlns:a16="http://schemas.microsoft.com/office/drawing/2014/main" id="{A8991B79-D414-4C30-95DF-EBFDD31C3B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7863840" y="5258520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2044450-838A-9D03-046A-5B5F4FEECFFE}"/>
              </a:ext>
            </a:extLst>
          </p:cNvPr>
          <p:cNvSpPr txBox="1"/>
          <p:nvPr/>
        </p:nvSpPr>
        <p:spPr>
          <a:xfrm>
            <a:off x="8097119" y="555516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PrivB</a:t>
            </a: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4AA561AC-B792-5992-ED5B-44279BF79752}"/>
              </a:ext>
            </a:extLst>
          </p:cNvPr>
          <p:cNvSpPr/>
          <p:nvPr/>
        </p:nvSpPr>
        <p:spPr>
          <a:xfrm>
            <a:off x="5303880" y="5382000"/>
            <a:ext cx="365760" cy="1141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96EE68-D5A1-788C-280C-959524843EF0}"/>
              </a:ext>
            </a:extLst>
          </p:cNvPr>
          <p:cNvSpPr txBox="1"/>
          <p:nvPr/>
        </p:nvSpPr>
        <p:spPr>
          <a:xfrm>
            <a:off x="4359240" y="481572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Alice can decode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68AB5-C250-7776-02D0-C5B429B5FC83}"/>
              </a:ext>
            </a:extLst>
          </p:cNvPr>
          <p:cNvSpPr txBox="1"/>
          <p:nvPr/>
        </p:nvSpPr>
        <p:spPr>
          <a:xfrm>
            <a:off x="6843240" y="481608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Bob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can encode</a:t>
            </a:r>
          </a:p>
        </p:txBody>
      </p:sp>
      <p:sp>
        <p:nvSpPr>
          <p:cNvPr id="32" name="Straight Connector 31">
            <a:extLst>
              <a:ext uri="{FF2B5EF4-FFF2-40B4-BE49-F238E27FC236}">
                <a16:creationId xmlns:a16="http://schemas.microsoft.com/office/drawing/2014/main" id="{6A426099-C042-4F83-364B-CC89F34380AD}"/>
              </a:ext>
            </a:extLst>
          </p:cNvPr>
          <p:cNvSpPr/>
          <p:nvPr/>
        </p:nvSpPr>
        <p:spPr>
          <a:xfrm>
            <a:off x="8003880" y="5383800"/>
            <a:ext cx="365760" cy="1141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595D-AF52-579F-94F3-94C91E5D1B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Man In The Middle...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6E1D685-FCC0-EF93-CD65-119B39365D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4840" y="169344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787FF465-F1F3-4FC2-760A-06BB71F72D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46280" y="2309040"/>
            <a:ext cx="1005840" cy="6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4F689CD8-D9C6-10E6-9B2F-DAC6AFEFA4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41360" y="1699919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023DD-AB48-4D89-7804-1B7139666D1E}"/>
              </a:ext>
            </a:extLst>
          </p:cNvPr>
          <p:cNvSpPr txBox="1"/>
          <p:nvPr/>
        </p:nvSpPr>
        <p:spPr>
          <a:xfrm>
            <a:off x="1646280" y="199044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4E1B1-98DC-BEB4-29F9-68B40860CF93}"/>
              </a:ext>
            </a:extLst>
          </p:cNvPr>
          <p:cNvSpPr txBox="1"/>
          <p:nvPr/>
        </p:nvSpPr>
        <p:spPr>
          <a:xfrm>
            <a:off x="1646280" y="253044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pic>
        <p:nvPicPr>
          <p:cNvPr id="8" name="">
            <a:extLst>
              <a:ext uri="{FF2B5EF4-FFF2-40B4-BE49-F238E27FC236}">
                <a16:creationId xmlns:a16="http://schemas.microsoft.com/office/drawing/2014/main" id="{339D9A70-6A8D-A2AD-D648-779C10D2FF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525000">
            <a:off x="3769880" y="1290271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EDEB3EE0-D05E-CB51-9BE1-BF6181EAFD1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3591000">
            <a:off x="3807467" y="206925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90CB06-9CC1-9C00-6557-1C3CDE8E6666}"/>
              </a:ext>
            </a:extLst>
          </p:cNvPr>
          <p:cNvSpPr txBox="1"/>
          <p:nvPr/>
        </p:nvSpPr>
        <p:spPr>
          <a:xfrm>
            <a:off x="3878280" y="1558800"/>
            <a:ext cx="85283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PrivE1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97DF30-5162-D019-24C0-8EF4D2698912}"/>
              </a:ext>
            </a:extLst>
          </p:cNvPr>
          <p:cNvSpPr txBox="1"/>
          <p:nvPr/>
        </p:nvSpPr>
        <p:spPr>
          <a:xfrm>
            <a:off x="3878280" y="253080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PubE1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45BBC69-8C8E-07E7-0196-4D72C51F5595}"/>
              </a:ext>
            </a:extLst>
          </p:cNvPr>
          <p:cNvSpPr/>
          <p:nvPr/>
        </p:nvSpPr>
        <p:spPr>
          <a:xfrm rot="624000">
            <a:off x="2455533" y="2907587"/>
            <a:ext cx="137159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C61A05-6B95-6031-35A4-02C621171D5E}"/>
              </a:ext>
            </a:extLst>
          </p:cNvPr>
          <p:cNvSpPr/>
          <p:nvPr/>
        </p:nvSpPr>
        <p:spPr>
          <a:xfrm>
            <a:off x="3638160" y="2877120"/>
            <a:ext cx="640080" cy="6400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EBB24E-FC5D-400A-1818-3B923725EE6F}"/>
              </a:ext>
            </a:extLst>
          </p:cNvPr>
          <p:cNvSpPr txBox="1"/>
          <p:nvPr/>
        </p:nvSpPr>
        <p:spPr>
          <a:xfrm>
            <a:off x="2495520" y="4054320"/>
            <a:ext cx="52768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Interception of Pub Key Exchange … Alice&lt;-&gt; Bob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37720F-FD21-2747-15FF-3D0F2F9572FA}"/>
              </a:ext>
            </a:extLst>
          </p:cNvPr>
          <p:cNvSpPr/>
          <p:nvPr/>
        </p:nvSpPr>
        <p:spPr>
          <a:xfrm rot="624000">
            <a:off x="6661773" y="3627586"/>
            <a:ext cx="137159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6" name="">
            <a:extLst>
              <a:ext uri="{FF2B5EF4-FFF2-40B4-BE49-F238E27FC236}">
                <a16:creationId xmlns:a16="http://schemas.microsoft.com/office/drawing/2014/main" id="{2F5A3BE5-FE41-6151-3289-A2212204F47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3716400">
            <a:off x="8002383" y="3564102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BC96D5-9292-0A57-E127-0046F8E64FE8}"/>
              </a:ext>
            </a:extLst>
          </p:cNvPr>
          <p:cNvSpPr txBox="1"/>
          <p:nvPr/>
        </p:nvSpPr>
        <p:spPr>
          <a:xfrm>
            <a:off x="8138160" y="3671999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PubE2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7DB0A1-39FA-520A-478F-04F8BB5976F9}"/>
              </a:ext>
            </a:extLst>
          </p:cNvPr>
          <p:cNvSpPr txBox="1"/>
          <p:nvPr/>
        </p:nvSpPr>
        <p:spPr>
          <a:xfrm>
            <a:off x="7955280" y="4666320"/>
            <a:ext cx="1920239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Instead of  PubA</a:t>
            </a:r>
          </a:p>
        </p:txBody>
      </p:sp>
      <p:pic>
        <p:nvPicPr>
          <p:cNvPr id="19" name="">
            <a:extLst>
              <a:ext uri="{FF2B5EF4-FFF2-40B4-BE49-F238E27FC236}">
                <a16:creationId xmlns:a16="http://schemas.microsoft.com/office/drawing/2014/main" id="{41B3266A-5356-734B-BD45-1C52938263B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795160" y="167004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">
            <a:extLst>
              <a:ext uri="{FF2B5EF4-FFF2-40B4-BE49-F238E27FC236}">
                <a16:creationId xmlns:a16="http://schemas.microsoft.com/office/drawing/2014/main" id="{CFB88E4E-9660-CEC0-E427-2E163D3C31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7684200" y="1729439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">
            <a:extLst>
              <a:ext uri="{FF2B5EF4-FFF2-40B4-BE49-F238E27FC236}">
                <a16:creationId xmlns:a16="http://schemas.microsoft.com/office/drawing/2014/main" id="{944D668E-F5DF-760D-6500-1BBE3B4D5CA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7638120" y="2345039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D8E394-F8D3-A875-02CD-66FCB7CDD226}"/>
              </a:ext>
            </a:extLst>
          </p:cNvPr>
          <p:cNvSpPr txBox="1"/>
          <p:nvPr/>
        </p:nvSpPr>
        <p:spPr>
          <a:xfrm>
            <a:off x="7917479" y="2026079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AF2410-2DE8-7B5D-CDB6-AF715066ECE3}"/>
              </a:ext>
            </a:extLst>
          </p:cNvPr>
          <p:cNvSpPr txBox="1"/>
          <p:nvPr/>
        </p:nvSpPr>
        <p:spPr>
          <a:xfrm>
            <a:off x="7954920" y="266616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PubB</a:t>
            </a:r>
          </a:p>
        </p:txBody>
      </p:sp>
      <p:pic>
        <p:nvPicPr>
          <p:cNvPr id="24" name="">
            <a:extLst>
              <a:ext uri="{FF2B5EF4-FFF2-40B4-BE49-F238E27FC236}">
                <a16:creationId xmlns:a16="http://schemas.microsoft.com/office/drawing/2014/main" id="{B3CD87BC-2A22-846E-2D1C-3EB33FC304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525000">
            <a:off x="5533880" y="1290271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">
            <a:extLst>
              <a:ext uri="{FF2B5EF4-FFF2-40B4-BE49-F238E27FC236}">
                <a16:creationId xmlns:a16="http://schemas.microsoft.com/office/drawing/2014/main" id="{4E52EB0C-C187-3838-20BB-2311C472BD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3591000">
            <a:off x="5571467" y="206925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3E0FFA-FCA7-378E-CBAA-0DF7CD4D21CC}"/>
              </a:ext>
            </a:extLst>
          </p:cNvPr>
          <p:cNvSpPr txBox="1"/>
          <p:nvPr/>
        </p:nvSpPr>
        <p:spPr>
          <a:xfrm>
            <a:off x="5642280" y="1558800"/>
            <a:ext cx="85283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PrivE2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B5F20E-024B-3789-AA2B-8D0DB7909AEA}"/>
              </a:ext>
            </a:extLst>
          </p:cNvPr>
          <p:cNvSpPr txBox="1"/>
          <p:nvPr/>
        </p:nvSpPr>
        <p:spPr>
          <a:xfrm>
            <a:off x="5642280" y="253080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PubE2</a:t>
            </a:r>
          </a:p>
        </p:txBody>
      </p:sp>
      <p:pic>
        <p:nvPicPr>
          <p:cNvPr id="28" name="">
            <a:extLst>
              <a:ext uri="{FF2B5EF4-FFF2-40B4-BE49-F238E27FC236}">
                <a16:creationId xmlns:a16="http://schemas.microsoft.com/office/drawing/2014/main" id="{F966FB38-C3F2-3632-CD4C-82997D015F5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663440" y="1377359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">
            <a:extLst>
              <a:ext uri="{FF2B5EF4-FFF2-40B4-BE49-F238E27FC236}">
                <a16:creationId xmlns:a16="http://schemas.microsoft.com/office/drawing/2014/main" id="{B5EAA6D8-BD53-BEAF-E4A0-450275D5577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3731400">
            <a:off x="509582" y="3462646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BB5697-3461-F7B5-D3F5-E95A6284CBCD}"/>
              </a:ext>
            </a:extLst>
          </p:cNvPr>
          <p:cNvSpPr txBox="1"/>
          <p:nvPr/>
        </p:nvSpPr>
        <p:spPr>
          <a:xfrm>
            <a:off x="731519" y="374688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PubE1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BBA3D-0782-E5A5-A215-983FA2578B06}"/>
              </a:ext>
            </a:extLst>
          </p:cNvPr>
          <p:cNvSpPr txBox="1"/>
          <p:nvPr/>
        </p:nvSpPr>
        <p:spPr>
          <a:xfrm>
            <a:off x="7955280" y="4392000"/>
            <a:ext cx="199583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Bob trust “PubE2”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791CF7B-3597-4D90-0ECF-70A05CF62089}"/>
              </a:ext>
            </a:extLst>
          </p:cNvPr>
          <p:cNvSpPr/>
          <p:nvPr/>
        </p:nvSpPr>
        <p:spPr>
          <a:xfrm flipH="1">
            <a:off x="6858000" y="708516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6BD0B5-7DCB-E48A-F8F8-09CB74CE5E4E}"/>
              </a:ext>
            </a:extLst>
          </p:cNvPr>
          <p:cNvSpPr/>
          <p:nvPr/>
        </p:nvSpPr>
        <p:spPr>
          <a:xfrm flipH="1">
            <a:off x="8321040" y="7085519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34" name="">
            <a:extLst>
              <a:ext uri="{FF2B5EF4-FFF2-40B4-BE49-F238E27FC236}">
                <a16:creationId xmlns:a16="http://schemas.microsoft.com/office/drawing/2014/main" id="{0C66B045-121C-226C-9277-DCEC45C5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8295119" y="6126480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DF855F-E75A-F991-C917-EF74D87D263E}"/>
              </a:ext>
            </a:extLst>
          </p:cNvPr>
          <p:cNvSpPr txBox="1"/>
          <p:nvPr/>
        </p:nvSpPr>
        <p:spPr>
          <a:xfrm>
            <a:off x="8562960" y="640656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PrivB</a:t>
            </a:r>
          </a:p>
        </p:txBody>
      </p:sp>
      <p:pic>
        <p:nvPicPr>
          <p:cNvPr id="36" name="">
            <a:extLst>
              <a:ext uri="{FF2B5EF4-FFF2-40B4-BE49-F238E27FC236}">
                <a16:creationId xmlns:a16="http://schemas.microsoft.com/office/drawing/2014/main" id="{EC174140-E0F9-38A3-11C4-1350F8765E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3617400">
            <a:off x="6729603" y="6113851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038E31-BF9A-8D0E-1760-A07225410A4F}"/>
              </a:ext>
            </a:extLst>
          </p:cNvPr>
          <p:cNvSpPr txBox="1"/>
          <p:nvPr/>
        </p:nvSpPr>
        <p:spPr>
          <a:xfrm>
            <a:off x="6756479" y="624384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PubE2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BC7044A-5134-7E79-6B62-7617AC18088B}"/>
              </a:ext>
            </a:extLst>
          </p:cNvPr>
          <p:cNvSpPr/>
          <p:nvPr/>
        </p:nvSpPr>
        <p:spPr>
          <a:xfrm flipH="1">
            <a:off x="5760720" y="6583679"/>
            <a:ext cx="822960" cy="640080"/>
          </a:xfrm>
          <a:custGeom>
            <a:avLst>
              <a:gd name="f0" fmla="val 10800000"/>
              <a:gd name="f1" fmla="val 21420000"/>
              <a:gd name="f2" fmla="val 572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D9B249-93B5-4112-C1C9-CBF1A3A14BB6}"/>
              </a:ext>
            </a:extLst>
          </p:cNvPr>
          <p:cNvSpPr txBox="1"/>
          <p:nvPr/>
        </p:nvSpPr>
        <p:spPr>
          <a:xfrm>
            <a:off x="4846320" y="6766560"/>
            <a:ext cx="146303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Decode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as-of “Alice”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45BBA1E-C89B-9836-0115-B3AB3531AD16}"/>
              </a:ext>
            </a:extLst>
          </p:cNvPr>
          <p:cNvSpPr/>
          <p:nvPr/>
        </p:nvSpPr>
        <p:spPr>
          <a:xfrm flipH="1">
            <a:off x="4153679" y="6035040"/>
            <a:ext cx="822960" cy="640080"/>
          </a:xfrm>
          <a:custGeom>
            <a:avLst>
              <a:gd name="f0" fmla="val 10800000"/>
              <a:gd name="f1" fmla="val 21420000"/>
              <a:gd name="f2" fmla="val 572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362005-A2E0-6B51-ABD7-D47B11D9C952}"/>
              </a:ext>
            </a:extLst>
          </p:cNvPr>
          <p:cNvSpPr txBox="1"/>
          <p:nvPr/>
        </p:nvSpPr>
        <p:spPr>
          <a:xfrm>
            <a:off x="4937760" y="5688720"/>
            <a:ext cx="135864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Re-encode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as-of “Bob”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E36D483-294D-72CC-E426-51998FC5085B}"/>
              </a:ext>
            </a:extLst>
          </p:cNvPr>
          <p:cNvSpPr/>
          <p:nvPr/>
        </p:nvSpPr>
        <p:spPr>
          <a:xfrm flipH="1">
            <a:off x="1737359" y="6034679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D6DF487-4BEF-5A75-31AF-86149CCF3547}"/>
              </a:ext>
            </a:extLst>
          </p:cNvPr>
          <p:cNvSpPr/>
          <p:nvPr/>
        </p:nvSpPr>
        <p:spPr>
          <a:xfrm flipH="1">
            <a:off x="3200400" y="603504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44" name="">
            <a:extLst>
              <a:ext uri="{FF2B5EF4-FFF2-40B4-BE49-F238E27FC236}">
                <a16:creationId xmlns:a16="http://schemas.microsoft.com/office/drawing/2014/main" id="{362E2BC1-2CBC-7DFA-49DC-D74332042C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525000">
            <a:off x="3269839" y="5061631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F4BC367-1E58-07EC-16C6-DC14B0D02A6C}"/>
              </a:ext>
            </a:extLst>
          </p:cNvPr>
          <p:cNvSpPr txBox="1"/>
          <p:nvPr/>
        </p:nvSpPr>
        <p:spPr>
          <a:xfrm>
            <a:off x="3378240" y="5186160"/>
            <a:ext cx="85283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PrivE1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AF2E28-9030-7047-C29A-E0C6698404F4}"/>
              </a:ext>
            </a:extLst>
          </p:cNvPr>
          <p:cNvSpPr txBox="1"/>
          <p:nvPr/>
        </p:nvSpPr>
        <p:spPr>
          <a:xfrm>
            <a:off x="290160" y="4666320"/>
            <a:ext cx="1920239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Instead of  PubB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7F998B-F977-E2B4-3BFD-FF0B055E186C}"/>
              </a:ext>
            </a:extLst>
          </p:cNvPr>
          <p:cNvSpPr txBox="1"/>
          <p:nvPr/>
        </p:nvSpPr>
        <p:spPr>
          <a:xfrm>
            <a:off x="290160" y="4392000"/>
            <a:ext cx="20840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Alice trust “PubE1”</a:t>
            </a:r>
          </a:p>
        </p:txBody>
      </p:sp>
      <p:pic>
        <p:nvPicPr>
          <p:cNvPr id="48" name="">
            <a:extLst>
              <a:ext uri="{FF2B5EF4-FFF2-40B4-BE49-F238E27FC236}">
                <a16:creationId xmlns:a16="http://schemas.microsoft.com/office/drawing/2014/main" id="{284521DB-A3A6-2D3F-5986-EF51C8A2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46280" y="522540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76AEF44-3DA5-0A00-BF53-A6A5ACC8B086}"/>
              </a:ext>
            </a:extLst>
          </p:cNvPr>
          <p:cNvSpPr txBox="1"/>
          <p:nvPr/>
        </p:nvSpPr>
        <p:spPr>
          <a:xfrm>
            <a:off x="1646280" y="544680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626C2D1-7DB6-B384-DAE3-780EABD44FF0}"/>
              </a:ext>
            </a:extLst>
          </p:cNvPr>
          <p:cNvSpPr/>
          <p:nvPr/>
        </p:nvSpPr>
        <p:spPr>
          <a:xfrm rot="20976000" flipH="1">
            <a:off x="6569453" y="2659267"/>
            <a:ext cx="137159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BEA9EA1-1EB1-9110-A5A0-67628F3E0DC2}"/>
              </a:ext>
            </a:extLst>
          </p:cNvPr>
          <p:cNvSpPr/>
          <p:nvPr/>
        </p:nvSpPr>
        <p:spPr>
          <a:xfrm>
            <a:off x="6008040" y="2834640"/>
            <a:ext cx="640080" cy="6400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70F3B8B-3CF8-ADD3-9065-E02E30CA8344}"/>
              </a:ext>
            </a:extLst>
          </p:cNvPr>
          <p:cNvSpPr/>
          <p:nvPr/>
        </p:nvSpPr>
        <p:spPr>
          <a:xfrm rot="20976000" flipH="1">
            <a:off x="2503973" y="3348667"/>
            <a:ext cx="137159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D8E2-5B5A-1865-47F5-1261222D00E9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>
                <a:solidFill>
                  <a:sysClr val="windowText" lastClr="000000"/>
                </a:solidFill>
              </a:rPr>
              <a:t>RSA : Rivest Shamir Adleman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11266" name="Picture 2" descr="RSA Algorithm | PPT">
            <a:extLst>
              <a:ext uri="{FF2B5EF4-FFF2-40B4-BE49-F238E27FC236}">
                <a16:creationId xmlns:a16="http://schemas.microsoft.com/office/drawing/2014/main" id="{C1BA7B6C-F929-BB5D-99B9-391DEFF6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27" y="1664487"/>
            <a:ext cx="7384313" cy="55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958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816B-8EBB-0643-6712-9A98E61E2A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RSA :first practical, widely used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3349662-89B9-B1A3-6DF9-A3CF19C453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52662" y="2186053"/>
            <a:ext cx="5762160" cy="40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00D2A-2742-3EB1-15AE-5512DA10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5" y="2160446"/>
            <a:ext cx="9890020" cy="35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39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4C83-CBC1-1B6F-56B9-D29B3C7849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Basic Math: Modulo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13CE8-17C3-F987-3543-05B03CD8CA04}"/>
              </a:ext>
            </a:extLst>
          </p:cNvPr>
          <p:cNvSpPr txBox="1"/>
          <p:nvPr/>
        </p:nvSpPr>
        <p:spPr>
          <a:xfrm>
            <a:off x="1280159" y="2468880"/>
            <a:ext cx="4835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Remember Euclidian Division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6BA43-503E-2B8A-D72F-5322692B80FC}"/>
              </a:ext>
            </a:extLst>
          </p:cNvPr>
          <p:cNvSpPr txBox="1"/>
          <p:nvPr/>
        </p:nvSpPr>
        <p:spPr>
          <a:xfrm>
            <a:off x="1330920" y="3262320"/>
            <a:ext cx="324108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Let N a number &gt;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68C3C-9B6D-EB78-2E0C-3FCAD9FE6460}"/>
              </a:ext>
            </a:extLst>
          </p:cNvPr>
          <p:cNvSpPr txBox="1"/>
          <p:nvPr/>
        </p:nvSpPr>
        <p:spPr>
          <a:xfrm>
            <a:off x="1330920" y="4114800"/>
            <a:ext cx="846504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Every number divided by N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 a quotient and a remainder – also called modulo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8576E-2E5C-A258-DED0-9BC81F96A66F}"/>
              </a:ext>
            </a:extLst>
          </p:cNvPr>
          <p:cNvSpPr txBox="1"/>
          <p:nvPr/>
        </p:nvSpPr>
        <p:spPr>
          <a:xfrm>
            <a:off x="997200" y="5365440"/>
            <a:ext cx="8474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 / n :  for all x =&gt; there exist(uniq) q &amp; r with  0&lt;=r&lt;n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x = q n + r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45681-6EFC-343D-7480-3C5D89B537B1}"/>
              </a:ext>
            </a:extLst>
          </p:cNvPr>
          <p:cNvSpPr txBox="1"/>
          <p:nvPr/>
        </p:nvSpPr>
        <p:spPr>
          <a:xfrm>
            <a:off x="1097280" y="6583679"/>
            <a:ext cx="622800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Modulo N function:    x → x mod[n] = 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E414-8236-5119-AC89-F07790DD77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Algebra Operation on Modulos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29AC8-64EC-95D5-529E-4DAD1775501C}"/>
              </a:ext>
            </a:extLst>
          </p:cNvPr>
          <p:cNvSpPr txBox="1"/>
          <p:nvPr/>
        </p:nvSpPr>
        <p:spPr>
          <a:xfrm>
            <a:off x="948599" y="2073600"/>
            <a:ext cx="76467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(x + y ) mod [n]  =  ( x mod [n] + y mod [n] )  mod[n]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6567D2-25DE-825F-40A7-C8E4F5829911}"/>
                  </a:ext>
                </a:extLst>
              </p:cNvPr>
              <p:cNvSpPr txBox="1"/>
              <p:nvPr/>
            </p:nvSpPr>
            <p:spPr>
              <a:xfrm>
                <a:off x="5763952" y="4518570"/>
                <a:ext cx="2446200" cy="7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32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320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sz="3200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6567D2-25DE-825F-40A7-C8E4F582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952" y="4518570"/>
                <a:ext cx="2446200" cy="705900"/>
              </a:xfrm>
              <a:prstGeom prst="rect">
                <a:avLst/>
              </a:prstGeom>
              <a:blipFill>
                <a:blip r:embed="rId3"/>
                <a:stretch>
                  <a:fillRect r="-22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5584B5-2C0E-4098-FDBC-8D24F69456DB}"/>
              </a:ext>
            </a:extLst>
          </p:cNvPr>
          <p:cNvSpPr txBox="1"/>
          <p:nvPr/>
        </p:nvSpPr>
        <p:spPr>
          <a:xfrm>
            <a:off x="958680" y="2558160"/>
            <a:ext cx="75157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(x * y ) mod [n]  =  ( x mod [n] * y mod [n] )  mod[n]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E7362-B1C2-0FAF-E0D4-70A67988A807}"/>
                  </a:ext>
                </a:extLst>
              </p:cNvPr>
              <p:cNvSpPr txBox="1"/>
              <p:nvPr/>
            </p:nvSpPr>
            <p:spPr>
              <a:xfrm>
                <a:off x="5512126" y="5585518"/>
                <a:ext cx="2377439" cy="548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32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320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sz="3200" i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̇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E7362-B1C2-0FAF-E0D4-70A67988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26" y="5585518"/>
                <a:ext cx="2377439" cy="548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F756EB-67B8-485F-7305-4DDA2C4D6A14}"/>
                  </a:ext>
                </a:extLst>
              </p:cNvPr>
              <p:cNvSpPr txBox="1"/>
              <p:nvPr/>
            </p:nvSpPr>
            <p:spPr>
              <a:xfrm>
                <a:off x="895261" y="3769019"/>
                <a:ext cx="1248480" cy="1188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fr-FR" sz="36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3600" i="0">
                              <a:latin typeface="Cambria Math" panose="02040503050406030204" pitchFamily="18" charset="0"/>
                            </a:rPr>
                            <m:t>ℤ</m:t>
                          </m:r>
                        </m:den>
                      </m:f>
                    </m:oMath>
                  </m:oMathPara>
                </a14:m>
                <a:endParaRPr lang="fr-FR" sz="36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F756EB-67B8-485F-7305-4DDA2C4D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61" y="3769019"/>
                <a:ext cx="1248480" cy="118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5131499-7C25-2BA6-E0D6-BA47E20348E8}"/>
              </a:ext>
            </a:extLst>
          </p:cNvPr>
          <p:cNvSpPr txBox="1"/>
          <p:nvPr/>
        </p:nvSpPr>
        <p:spPr>
          <a:xfrm>
            <a:off x="365760" y="3494160"/>
            <a:ext cx="93002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Reasonning on equivalence classes, for equivalence relation “R”:  a R b &lt;=&gt; a-b mod[n]=0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10BAB-A06F-6DC6-8C6C-875314B81CBB}"/>
                  </a:ext>
                </a:extLst>
              </p:cNvPr>
              <p:cNvSpPr txBox="1"/>
              <p:nvPr/>
            </p:nvSpPr>
            <p:spPr>
              <a:xfrm>
                <a:off x="5763952" y="6297338"/>
                <a:ext cx="1371599" cy="999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32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320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fr-FR" sz="320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acc>
                        </m:e>
                      </m:acc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10BAB-A06F-6DC6-8C6C-875314B8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952" y="6297338"/>
                <a:ext cx="1371599" cy="999359"/>
              </a:xfrm>
              <a:prstGeom prst="rect">
                <a:avLst/>
              </a:prstGeom>
              <a:blipFill>
                <a:blip r:embed="rId6"/>
                <a:stretch>
                  <a:fillRect r="-10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968D18-0E54-697E-6CAC-FA25111C00ED}"/>
                  </a:ext>
                </a:extLst>
              </p:cNvPr>
              <p:cNvSpPr txBox="1"/>
              <p:nvPr/>
            </p:nvSpPr>
            <p:spPr>
              <a:xfrm>
                <a:off x="2191290" y="3874082"/>
                <a:ext cx="2475720" cy="862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</m:e>
                          </m:acc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...</m:t>
                          </m:r>
                          <m:acc>
                            <m:accPr>
                              <m:chr m:val="̇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968D18-0E54-697E-6CAC-FA25111C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290" y="3874082"/>
                <a:ext cx="2475720" cy="862919"/>
              </a:xfrm>
              <a:prstGeom prst="rect">
                <a:avLst/>
              </a:prstGeom>
              <a:blipFill>
                <a:blip r:embed="rId7"/>
                <a:stretch>
                  <a:fillRect r="-20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25612-FC82-36F2-33DE-953AA9033A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 on modulo 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D1A7E9-5BCF-E202-CC8F-F049C7F9A59E}"/>
                  </a:ext>
                </a:extLst>
              </p:cNvPr>
              <p:cNvSpPr txBox="1"/>
              <p:nvPr/>
            </p:nvSpPr>
            <p:spPr>
              <a:xfrm>
                <a:off x="365056" y="3439252"/>
                <a:ext cx="9571069" cy="890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 panose="02040503050406030204" pitchFamily="18" charset="0"/>
                        </a:rPr>
                        <m:t>123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456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400" i="0">
                          <a:latin typeface="Cambria Math" panose="02040503050406030204" pitchFamily="18" charset="0"/>
                        </a:rPr>
                        <m:t>=56088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5+6+0+8+8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D1A7E9-5BCF-E202-CC8F-F049C7F9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56" y="3439252"/>
                <a:ext cx="9571069" cy="89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27C00AE-B22F-3A49-21BF-ACA56A100CF9}"/>
              </a:ext>
            </a:extLst>
          </p:cNvPr>
          <p:cNvSpPr txBox="1"/>
          <p:nvPr/>
        </p:nvSpPr>
        <p:spPr>
          <a:xfrm>
            <a:off x="1188719" y="2103120"/>
            <a:ext cx="6823799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Doing modulo 9 as a 9-year old boy at school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… sum digits to check operations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567A39-B08E-EF9B-E2E7-7E2DB529E0C0}"/>
                  </a:ext>
                </a:extLst>
              </p:cNvPr>
              <p:cNvSpPr txBox="1"/>
              <p:nvPr/>
            </p:nvSpPr>
            <p:spPr>
              <a:xfrm>
                <a:off x="1292400" y="4114800"/>
                <a:ext cx="6114599" cy="890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1+2+3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4+5+6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400" i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6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567A39-B08E-EF9B-E2E7-7E2DB529E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400" y="4114800"/>
                <a:ext cx="6114599" cy="890639"/>
              </a:xfrm>
              <a:prstGeom prst="rect">
                <a:avLst/>
              </a:prstGeom>
              <a:blipFill>
                <a:blip r:embed="rId4"/>
                <a:stretch>
                  <a:fillRect r="-218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9805D8-CF67-0AF9-E866-5400496EE452}"/>
              </a:ext>
            </a:extLst>
          </p:cNvPr>
          <p:cNvSpPr txBox="1"/>
          <p:nvPr/>
        </p:nvSpPr>
        <p:spPr>
          <a:xfrm>
            <a:off x="1280880" y="6126480"/>
            <a:ext cx="70401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This works because  10 mod[9]=1  .. 100 mod[9]=1,  1000 mod[9]=1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so whatever X written in decimal format: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B76AB9-DCC5-28CD-C4ED-98733EE852E7}"/>
                  </a:ext>
                </a:extLst>
              </p:cNvPr>
              <p:cNvSpPr txBox="1"/>
              <p:nvPr/>
            </p:nvSpPr>
            <p:spPr>
              <a:xfrm>
                <a:off x="1097280" y="6747516"/>
                <a:ext cx="7223760" cy="510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0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+..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10+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+..+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fr-FR" sz="2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B76AB9-DCC5-28CD-C4ED-98733EE85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6747516"/>
                <a:ext cx="7223760" cy="510839"/>
              </a:xfrm>
              <a:prstGeom prst="rect">
                <a:avLst/>
              </a:prstGeom>
              <a:blipFill>
                <a:blip r:embed="rId5"/>
                <a:stretch>
                  <a:fillRect r="-22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E4BA-234E-0F03-C0EE-00097D10D67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Man-In-The-Middle Weapons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DFAC93-7598-3A36-E1EE-2AE07E39A3F9}"/>
              </a:ext>
            </a:extLst>
          </p:cNvPr>
          <p:cNvSpPr/>
          <p:nvPr/>
        </p:nvSpPr>
        <p:spPr>
          <a:xfrm>
            <a:off x="3841920" y="578016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CFE7412-89CA-6FE8-964B-566C39D819A3}"/>
              </a:ext>
            </a:extLst>
          </p:cNvPr>
          <p:cNvSpPr/>
          <p:nvPr/>
        </p:nvSpPr>
        <p:spPr>
          <a:xfrm>
            <a:off x="4354560" y="5835600"/>
            <a:ext cx="1280159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E72821-D83B-6BC7-33ED-550178E859B5}"/>
              </a:ext>
            </a:extLst>
          </p:cNvPr>
          <p:cNvSpPr/>
          <p:nvPr/>
        </p:nvSpPr>
        <p:spPr>
          <a:xfrm>
            <a:off x="5726160" y="574416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8F9993-024A-F9FD-BE22-7C77650B9753}"/>
              </a:ext>
            </a:extLst>
          </p:cNvPr>
          <p:cNvSpPr/>
          <p:nvPr/>
        </p:nvSpPr>
        <p:spPr>
          <a:xfrm>
            <a:off x="4194000" y="5871600"/>
            <a:ext cx="822960" cy="878400"/>
          </a:xfrm>
          <a:custGeom>
            <a:avLst>
              <a:gd name="f0" fmla="val 120000"/>
              <a:gd name="f1" fmla="val 5400000"/>
              <a:gd name="f2" fmla="val 843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C5E80D-6BF7-9BC8-7DFB-18C7CA4CD80C}"/>
              </a:ext>
            </a:extLst>
          </p:cNvPr>
          <p:cNvSpPr/>
          <p:nvPr/>
        </p:nvSpPr>
        <p:spPr>
          <a:xfrm>
            <a:off x="4798080" y="651456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D2DB8-4DCC-72EC-CF90-74765009E5A5}"/>
              </a:ext>
            </a:extLst>
          </p:cNvPr>
          <p:cNvSpPr txBox="1"/>
          <p:nvPr/>
        </p:nvSpPr>
        <p:spPr>
          <a:xfrm>
            <a:off x="3531600" y="6946560"/>
            <a:ext cx="4389120" cy="548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Interception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0EAEA7F-E978-6B5B-645F-5A2B70062522}"/>
              </a:ext>
            </a:extLst>
          </p:cNvPr>
          <p:cNvSpPr/>
          <p:nvPr/>
        </p:nvSpPr>
        <p:spPr>
          <a:xfrm>
            <a:off x="1759680" y="159624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35F64-7320-F864-9074-3F46A6EDB7E1}"/>
              </a:ext>
            </a:extLst>
          </p:cNvPr>
          <p:cNvSpPr/>
          <p:nvPr/>
        </p:nvSpPr>
        <p:spPr>
          <a:xfrm>
            <a:off x="3607920" y="1560239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A95D8E-2CC8-AA51-F76B-7ABA0F128C47}"/>
              </a:ext>
            </a:extLst>
          </p:cNvPr>
          <p:cNvSpPr/>
          <p:nvPr/>
        </p:nvSpPr>
        <p:spPr>
          <a:xfrm>
            <a:off x="1895760" y="1687680"/>
            <a:ext cx="822960" cy="878400"/>
          </a:xfrm>
          <a:custGeom>
            <a:avLst>
              <a:gd name="f0" fmla="val 120000"/>
              <a:gd name="f1" fmla="val 5400000"/>
              <a:gd name="f2" fmla="val 843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2C3E7D-9262-EF3B-6C4A-2A0656837AAF}"/>
              </a:ext>
            </a:extLst>
          </p:cNvPr>
          <p:cNvSpPr/>
          <p:nvPr/>
        </p:nvSpPr>
        <p:spPr>
          <a:xfrm>
            <a:off x="2607840" y="233064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E29EF-AE14-8BD8-13D9-53B44942C75A}"/>
              </a:ext>
            </a:extLst>
          </p:cNvPr>
          <p:cNvSpPr txBox="1"/>
          <p:nvPr/>
        </p:nvSpPr>
        <p:spPr>
          <a:xfrm>
            <a:off x="1981439" y="2728080"/>
            <a:ext cx="2011680" cy="548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Modification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D1F8B3-E923-C587-68A2-9EC2A0D6297D}"/>
              </a:ext>
            </a:extLst>
          </p:cNvPr>
          <p:cNvSpPr/>
          <p:nvPr/>
        </p:nvSpPr>
        <p:spPr>
          <a:xfrm rot="5400000">
            <a:off x="2025720" y="2589480"/>
            <a:ext cx="822960" cy="878400"/>
          </a:xfrm>
          <a:custGeom>
            <a:avLst>
              <a:gd name="f0" fmla="val 120000"/>
              <a:gd name="f1" fmla="val 5400000"/>
              <a:gd name="f2" fmla="val 843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38F877-38B3-A87D-350F-74A370DB44C5}"/>
              </a:ext>
            </a:extLst>
          </p:cNvPr>
          <p:cNvSpPr/>
          <p:nvPr/>
        </p:nvSpPr>
        <p:spPr>
          <a:xfrm>
            <a:off x="1779120" y="380520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801520E-7C74-60AF-54B2-65EB504BCBF2}"/>
              </a:ext>
            </a:extLst>
          </p:cNvPr>
          <p:cNvSpPr/>
          <p:nvPr/>
        </p:nvSpPr>
        <p:spPr>
          <a:xfrm>
            <a:off x="3555360" y="376920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673358E-B029-F24E-63E7-FD6C106499D2}"/>
              </a:ext>
            </a:extLst>
          </p:cNvPr>
          <p:cNvSpPr/>
          <p:nvPr/>
        </p:nvSpPr>
        <p:spPr>
          <a:xfrm>
            <a:off x="2627280" y="446760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19D0D7-ABDE-2221-C251-A4FD0EAA55EB}"/>
              </a:ext>
            </a:extLst>
          </p:cNvPr>
          <p:cNvSpPr txBox="1"/>
          <p:nvPr/>
        </p:nvSpPr>
        <p:spPr>
          <a:xfrm>
            <a:off x="1892880" y="4901040"/>
            <a:ext cx="2011680" cy="548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Fabrication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D48AC1-B511-331F-C8E6-0B56C57234A4}"/>
              </a:ext>
            </a:extLst>
          </p:cNvPr>
          <p:cNvSpPr/>
          <p:nvPr/>
        </p:nvSpPr>
        <p:spPr>
          <a:xfrm rot="5400000">
            <a:off x="2009160" y="4726440"/>
            <a:ext cx="822960" cy="878400"/>
          </a:xfrm>
          <a:custGeom>
            <a:avLst>
              <a:gd name="f0" fmla="val 120000"/>
              <a:gd name="f1" fmla="val 5400000"/>
              <a:gd name="f2" fmla="val 843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7A4F058-FEE0-080E-5EC7-ED2D8E0221F6}"/>
              </a:ext>
            </a:extLst>
          </p:cNvPr>
          <p:cNvSpPr/>
          <p:nvPr/>
        </p:nvSpPr>
        <p:spPr>
          <a:xfrm>
            <a:off x="6071040" y="1671119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7176FA-A9C2-32BD-96B7-1CEE3B96C099}"/>
              </a:ext>
            </a:extLst>
          </p:cNvPr>
          <p:cNvSpPr/>
          <p:nvPr/>
        </p:nvSpPr>
        <p:spPr>
          <a:xfrm>
            <a:off x="6583679" y="1726560"/>
            <a:ext cx="731519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6B7BA-52C7-5D69-7F92-EAE8368076BB}"/>
              </a:ext>
            </a:extLst>
          </p:cNvPr>
          <p:cNvSpPr/>
          <p:nvPr/>
        </p:nvSpPr>
        <p:spPr>
          <a:xfrm>
            <a:off x="7955280" y="163512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2FCA74C-6868-9B95-F9BA-DB60DD86C5CE}"/>
              </a:ext>
            </a:extLst>
          </p:cNvPr>
          <p:cNvSpPr/>
          <p:nvPr/>
        </p:nvSpPr>
        <p:spPr>
          <a:xfrm>
            <a:off x="7223760" y="212544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0EB933-0A84-EF02-595F-C59468E75427}"/>
              </a:ext>
            </a:extLst>
          </p:cNvPr>
          <p:cNvSpPr txBox="1"/>
          <p:nvPr/>
        </p:nvSpPr>
        <p:spPr>
          <a:xfrm>
            <a:off x="6408720" y="2801520"/>
            <a:ext cx="200376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Interruption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BE98FA-E771-35AD-9BED-F18EFF587CE5}"/>
              </a:ext>
            </a:extLst>
          </p:cNvPr>
          <p:cNvSpPr/>
          <p:nvPr/>
        </p:nvSpPr>
        <p:spPr>
          <a:xfrm rot="2700000">
            <a:off x="6980760" y="1911031"/>
            <a:ext cx="365760" cy="365760"/>
          </a:xfrm>
          <a:custGeom>
            <a:avLst>
              <a:gd name="f0" fmla="val 8092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4B32141-09C1-7E3F-4669-A8BE3CBCCCD0}"/>
              </a:ext>
            </a:extLst>
          </p:cNvPr>
          <p:cNvSpPr/>
          <p:nvPr/>
        </p:nvSpPr>
        <p:spPr>
          <a:xfrm>
            <a:off x="5910480" y="3660479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8C6B64A-2353-13ED-2EAB-71DB6693F250}"/>
              </a:ext>
            </a:extLst>
          </p:cNvPr>
          <p:cNvSpPr/>
          <p:nvPr/>
        </p:nvSpPr>
        <p:spPr>
          <a:xfrm>
            <a:off x="6423120" y="3715920"/>
            <a:ext cx="1280159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20E93A-A733-FCDD-E606-86B5F0D60DA4}"/>
              </a:ext>
            </a:extLst>
          </p:cNvPr>
          <p:cNvSpPr/>
          <p:nvPr/>
        </p:nvSpPr>
        <p:spPr>
          <a:xfrm>
            <a:off x="7794720" y="362448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F2D8DEA-E768-6916-5401-165C9DD6201F}"/>
              </a:ext>
            </a:extLst>
          </p:cNvPr>
          <p:cNvSpPr/>
          <p:nvPr/>
        </p:nvSpPr>
        <p:spPr>
          <a:xfrm>
            <a:off x="6262560" y="3751920"/>
            <a:ext cx="822960" cy="878400"/>
          </a:xfrm>
          <a:custGeom>
            <a:avLst>
              <a:gd name="f0" fmla="val 120000"/>
              <a:gd name="f1" fmla="val 5400000"/>
              <a:gd name="f2" fmla="val 843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5F584B-EF1A-B044-78F1-1AA72EC76768}"/>
              </a:ext>
            </a:extLst>
          </p:cNvPr>
          <p:cNvSpPr/>
          <p:nvPr/>
        </p:nvSpPr>
        <p:spPr>
          <a:xfrm>
            <a:off x="6794640" y="443088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353FDE-7D5C-65CB-E083-1AA420AA5196}"/>
              </a:ext>
            </a:extLst>
          </p:cNvPr>
          <p:cNvSpPr txBox="1"/>
          <p:nvPr/>
        </p:nvSpPr>
        <p:spPr>
          <a:xfrm>
            <a:off x="6480720" y="4853520"/>
            <a:ext cx="1828800" cy="548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Replay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12470ED-DFCC-4285-E9F7-0F6FFBDC8896}"/>
              </a:ext>
            </a:extLst>
          </p:cNvPr>
          <p:cNvSpPr/>
          <p:nvPr/>
        </p:nvSpPr>
        <p:spPr>
          <a:xfrm>
            <a:off x="7373519" y="4522320"/>
            <a:ext cx="6400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EC1FC27-6784-3061-63F0-2639CDAAD96A}"/>
              </a:ext>
            </a:extLst>
          </p:cNvPr>
          <p:cNvSpPr/>
          <p:nvPr/>
        </p:nvSpPr>
        <p:spPr>
          <a:xfrm rot="2752800">
            <a:off x="7037645" y="4655402"/>
            <a:ext cx="731519" cy="2149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D5B4DBD-F75E-E0A4-CFAE-68C953AD79EA}"/>
              </a:ext>
            </a:extLst>
          </p:cNvPr>
          <p:cNvSpPr/>
          <p:nvPr/>
        </p:nvSpPr>
        <p:spPr>
          <a:xfrm>
            <a:off x="8105040" y="443088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580BAEB-5FF4-BEA8-6013-A1177CEC72AB}"/>
              </a:ext>
            </a:extLst>
          </p:cNvPr>
          <p:cNvSpPr/>
          <p:nvPr/>
        </p:nvSpPr>
        <p:spPr>
          <a:xfrm>
            <a:off x="1485359" y="3566160"/>
            <a:ext cx="292607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5B25BB1-7998-6D48-183B-26A11EFC26C9}"/>
              </a:ext>
            </a:extLst>
          </p:cNvPr>
          <p:cNvSpPr/>
          <p:nvPr/>
        </p:nvSpPr>
        <p:spPr>
          <a:xfrm>
            <a:off x="1486079" y="1463039"/>
            <a:ext cx="292607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280A995-C1BB-8545-400C-AB732EC361B1}"/>
              </a:ext>
            </a:extLst>
          </p:cNvPr>
          <p:cNvSpPr/>
          <p:nvPr/>
        </p:nvSpPr>
        <p:spPr>
          <a:xfrm>
            <a:off x="5760720" y="1485359"/>
            <a:ext cx="292607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22C0E5C-F175-1EFC-B0FF-66AB7AC31BD6}"/>
              </a:ext>
            </a:extLst>
          </p:cNvPr>
          <p:cNvSpPr/>
          <p:nvPr/>
        </p:nvSpPr>
        <p:spPr>
          <a:xfrm>
            <a:off x="5724720" y="3573360"/>
            <a:ext cx="292607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E92C86D-8F7E-87EF-0171-AE6404BFF29E}"/>
              </a:ext>
            </a:extLst>
          </p:cNvPr>
          <p:cNvSpPr/>
          <p:nvPr/>
        </p:nvSpPr>
        <p:spPr>
          <a:xfrm>
            <a:off x="3587040" y="5652720"/>
            <a:ext cx="292607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56197BA-D3F1-FB70-B420-FE012299AED0}"/>
              </a:ext>
            </a:extLst>
          </p:cNvPr>
          <p:cNvSpPr/>
          <p:nvPr/>
        </p:nvSpPr>
        <p:spPr>
          <a:xfrm>
            <a:off x="875519" y="3566160"/>
            <a:ext cx="182880" cy="374904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24D0B67-0CF5-73A5-25FE-B4FD3492ECCC}"/>
              </a:ext>
            </a:extLst>
          </p:cNvPr>
          <p:cNvSpPr/>
          <p:nvPr/>
        </p:nvSpPr>
        <p:spPr>
          <a:xfrm>
            <a:off x="875519" y="1371599"/>
            <a:ext cx="182880" cy="201168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ED663-626E-7EE7-1C90-129D92965954}"/>
              </a:ext>
            </a:extLst>
          </p:cNvPr>
          <p:cNvSpPr txBox="1"/>
          <p:nvPr/>
        </p:nvSpPr>
        <p:spPr>
          <a:xfrm rot="4068600">
            <a:off x="863595" y="6534366"/>
            <a:ext cx="1188719" cy="457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Passive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51D6E9B-207D-9D84-EDCD-D8335B7B79BE}"/>
              </a:ext>
            </a:extLst>
          </p:cNvPr>
          <p:cNvSpPr/>
          <p:nvPr/>
        </p:nvSpPr>
        <p:spPr>
          <a:xfrm>
            <a:off x="1703880" y="5760720"/>
            <a:ext cx="182880" cy="155484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A4DE15-E34B-762B-DAB5-12E7E35E8289}"/>
              </a:ext>
            </a:extLst>
          </p:cNvPr>
          <p:cNvSpPr txBox="1"/>
          <p:nvPr/>
        </p:nvSpPr>
        <p:spPr>
          <a:xfrm rot="4068600">
            <a:off x="-103663" y="6188670"/>
            <a:ext cx="118871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Eve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&amp; Mallory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CA3BF3-6287-636B-0AD3-055DCEF7A808}"/>
              </a:ext>
            </a:extLst>
          </p:cNvPr>
          <p:cNvSpPr txBox="1"/>
          <p:nvPr/>
        </p:nvSpPr>
        <p:spPr>
          <a:xfrm rot="4068600">
            <a:off x="-318071" y="2954159"/>
            <a:ext cx="1188719" cy="858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Mallory only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DE8D-70BC-1FA7-5485-5D38B20921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When p is prime,</a:t>
            </a:r>
            <a:br>
              <a:rPr lang="en-US" dirty="0"/>
            </a:br>
            <a:r>
              <a:rPr lang="en-US" dirty="0"/>
              <a:t>         is a multiplicative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E2D78-2252-905B-BB10-A2460A82F1AE}"/>
              </a:ext>
            </a:extLst>
          </p:cNvPr>
          <p:cNvSpPr txBox="1"/>
          <p:nvPr/>
        </p:nvSpPr>
        <p:spPr>
          <a:xfrm>
            <a:off x="548640" y="2743199"/>
            <a:ext cx="46170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Remember  Group definition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3D8AB-3A5A-AB37-8A51-EAD1A46CB58F}"/>
              </a:ext>
            </a:extLst>
          </p:cNvPr>
          <p:cNvSpPr txBox="1"/>
          <p:nvPr/>
        </p:nvSpPr>
        <p:spPr>
          <a:xfrm>
            <a:off x="1187029" y="3477874"/>
            <a:ext cx="5686920" cy="2673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 = { g0, g1, ...</a:t>
            </a:r>
            <a:r>
              <a:rPr lang="en-US" sz="2600" b="0" i="0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gN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} a Set of elements</a:t>
            </a:r>
            <a:b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with an operation “.”  (inside G)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Is a “group over .”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it exists a neutral element  “e”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every element has an inverse: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3BE8D-13FA-D57C-940A-E170DE09B510}"/>
                  </a:ext>
                </a:extLst>
              </p:cNvPr>
              <p:cNvSpPr txBox="1"/>
              <p:nvPr/>
            </p:nvSpPr>
            <p:spPr>
              <a:xfrm>
                <a:off x="6678309" y="4768358"/>
                <a:ext cx="2473200" cy="822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3BE8D-13FA-D57C-940A-E170DE09B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309" y="4768358"/>
                <a:ext cx="2473200" cy="822240"/>
              </a:xfrm>
              <a:prstGeom prst="rect">
                <a:avLst/>
              </a:prstGeom>
              <a:blipFill>
                <a:blip r:embed="rId3"/>
                <a:stretch>
                  <a:fillRect r="-28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4DFC0-5500-53C2-FDE4-D13105B20647}"/>
                  </a:ext>
                </a:extLst>
              </p:cNvPr>
              <p:cNvSpPr txBox="1"/>
              <p:nvPr/>
            </p:nvSpPr>
            <p:spPr>
              <a:xfrm>
                <a:off x="5959801" y="5551740"/>
                <a:ext cx="2973959" cy="853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,∃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4DFC0-5500-53C2-FDE4-D13105B2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801" y="5551740"/>
                <a:ext cx="2973959" cy="853559"/>
              </a:xfrm>
              <a:prstGeom prst="rect">
                <a:avLst/>
              </a:prstGeom>
              <a:blipFill>
                <a:blip r:embed="rId4"/>
                <a:stretch>
                  <a:fillRect r="-35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D06A775-8058-0EC8-4756-798365E58A73}"/>
              </a:ext>
            </a:extLst>
          </p:cNvPr>
          <p:cNvSpPr txBox="1"/>
          <p:nvPr/>
        </p:nvSpPr>
        <p:spPr>
          <a:xfrm>
            <a:off x="2230200" y="6653519"/>
            <a:ext cx="7780505" cy="47425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b is unique and is the inverse of a :                       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566A37-F816-6E01-C9FB-618A5E3B05A3}"/>
                  </a:ext>
                </a:extLst>
              </p:cNvPr>
              <p:cNvSpPr txBox="1"/>
              <p:nvPr/>
            </p:nvSpPr>
            <p:spPr>
              <a:xfrm>
                <a:off x="7774552" y="6373980"/>
                <a:ext cx="1009439" cy="924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3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6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36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566A37-F816-6E01-C9FB-618A5E3B0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552" y="6373980"/>
                <a:ext cx="1009439" cy="924840"/>
              </a:xfrm>
              <a:prstGeom prst="rect">
                <a:avLst/>
              </a:prstGeom>
              <a:blipFill>
                <a:blip r:embed="rId5"/>
                <a:stretch>
                  <a:fillRect r="-608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AB533-A892-7952-AE28-F79148C1DE53}"/>
                  </a:ext>
                </a:extLst>
              </p:cNvPr>
              <p:cNvSpPr txBox="1"/>
              <p:nvPr/>
            </p:nvSpPr>
            <p:spPr>
              <a:xfrm>
                <a:off x="1187029" y="601514"/>
                <a:ext cx="1559520" cy="1372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fr-FR" sz="44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440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sSup>
                            <m:sSupPr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44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AB533-A892-7952-AE28-F79148C1D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029" y="601514"/>
                <a:ext cx="1559520" cy="13723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9B2F-27FC-D5EB-13FB-2964B58C9C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Straight Connector 2">
            <a:extLst>
              <a:ext uri="{FF2B5EF4-FFF2-40B4-BE49-F238E27FC236}">
                <a16:creationId xmlns:a16="http://schemas.microsoft.com/office/drawing/2014/main" id="{582B686B-90DC-EE4B-BAB0-FA3BF1D2DC99}"/>
              </a:ext>
            </a:extLst>
          </p:cNvPr>
          <p:cNvSpPr/>
          <p:nvPr/>
        </p:nvSpPr>
        <p:spPr>
          <a:xfrm flipV="1">
            <a:off x="2726187" y="3840479"/>
            <a:ext cx="1097281" cy="64008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C92D1-418E-6229-2E10-CF1ABE97A7DF}"/>
              </a:ext>
            </a:extLst>
          </p:cNvPr>
          <p:cNvSpPr txBox="1"/>
          <p:nvPr/>
        </p:nvSpPr>
        <p:spPr>
          <a:xfrm>
            <a:off x="1537467" y="4480560"/>
            <a:ext cx="136044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Neutral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element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7AD73721-1F64-089E-50DC-EBA14314FB26}"/>
              </a:ext>
            </a:extLst>
          </p:cNvPr>
          <p:cNvSpPr/>
          <p:nvPr/>
        </p:nvSpPr>
        <p:spPr>
          <a:xfrm flipV="1">
            <a:off x="4737867" y="3840479"/>
            <a:ext cx="822961" cy="10058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E74947-18BC-8589-D866-5F05AD671103}"/>
              </a:ext>
            </a:extLst>
          </p:cNvPr>
          <p:cNvSpPr/>
          <p:nvPr/>
        </p:nvSpPr>
        <p:spPr>
          <a:xfrm flipH="1" flipV="1">
            <a:off x="4554988" y="3879719"/>
            <a:ext cx="182879" cy="9666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B60F6-BD73-7C72-A994-61A1481E8C2A}"/>
              </a:ext>
            </a:extLst>
          </p:cNvPr>
          <p:cNvSpPr txBox="1"/>
          <p:nvPr/>
        </p:nvSpPr>
        <p:spPr>
          <a:xfrm>
            <a:off x="3732028" y="4937760"/>
            <a:ext cx="227916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Inverse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of each others</a:t>
            </a: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D1EE65CB-73E2-676B-F03B-F6DAE17856BB}"/>
              </a:ext>
            </a:extLst>
          </p:cNvPr>
          <p:cNvSpPr/>
          <p:nvPr/>
        </p:nvSpPr>
        <p:spPr>
          <a:xfrm flipH="1" flipV="1">
            <a:off x="5012188" y="3788280"/>
            <a:ext cx="1005839" cy="9665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70FEB2B-456E-0456-EC66-4C02CCE922F9}"/>
              </a:ext>
            </a:extLst>
          </p:cNvPr>
          <p:cNvSpPr/>
          <p:nvPr/>
        </p:nvSpPr>
        <p:spPr>
          <a:xfrm flipV="1">
            <a:off x="6018027" y="3788280"/>
            <a:ext cx="0" cy="9665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3587B-1D07-61AF-FF8A-D505DC781231}"/>
              </a:ext>
            </a:extLst>
          </p:cNvPr>
          <p:cNvSpPr txBox="1"/>
          <p:nvPr/>
        </p:nvSpPr>
        <p:spPr>
          <a:xfrm>
            <a:off x="7380988" y="4937760"/>
            <a:ext cx="192887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Self Inverse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FDAE9B-860D-7AF7-9082-4521798E3071}"/>
                  </a:ext>
                </a:extLst>
              </p:cNvPr>
              <p:cNvSpPr txBox="1"/>
              <p:nvPr/>
            </p:nvSpPr>
            <p:spPr>
              <a:xfrm>
                <a:off x="6400799" y="275040"/>
                <a:ext cx="1559520" cy="1372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fr-FR" sz="44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440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sz="4400" i="0">
                              <a:latin typeface="Cambria Math" panose="02040503050406030204" pitchFamily="18" charset="0"/>
                            </a:rPr>
                            <m:t>7</m:t>
                          </m:r>
                          <m:sSup>
                            <m:sSupPr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44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FDAE9B-860D-7AF7-9082-4521798E3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9" y="275040"/>
                <a:ext cx="1559520" cy="1372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05E80-A1F7-9321-2C65-C3C04E57CFA8}"/>
                  </a:ext>
                </a:extLst>
              </p:cNvPr>
              <p:cNvSpPr txBox="1"/>
              <p:nvPr/>
            </p:nvSpPr>
            <p:spPr>
              <a:xfrm>
                <a:off x="3366268" y="2834640"/>
                <a:ext cx="3812759" cy="862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44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sz="440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4,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5,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44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05E80-A1F7-9321-2C65-C3C04E57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68" y="2834640"/>
                <a:ext cx="3812759" cy="862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42E4CE-44C6-1911-39C7-C6CCA9676FDA}"/>
                  </a:ext>
                </a:extLst>
              </p:cNvPr>
              <p:cNvSpPr txBox="1"/>
              <p:nvPr/>
            </p:nvSpPr>
            <p:spPr>
              <a:xfrm>
                <a:off x="2214268" y="5944881"/>
                <a:ext cx="1517760" cy="926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28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42E4CE-44C6-1911-39C7-C6CCA9676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268" y="5944881"/>
                <a:ext cx="1517760" cy="926640"/>
              </a:xfrm>
              <a:prstGeom prst="rect">
                <a:avLst/>
              </a:prstGeom>
              <a:blipFill>
                <a:blip r:embed="rId5"/>
                <a:stretch>
                  <a:fillRect r="-26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6CE7C965-E57F-1596-6C02-4D85A6B8C47B}"/>
              </a:ext>
            </a:extLst>
          </p:cNvPr>
          <p:cNvSpPr/>
          <p:nvPr/>
        </p:nvSpPr>
        <p:spPr>
          <a:xfrm flipV="1">
            <a:off x="6666027" y="3749040"/>
            <a:ext cx="0" cy="966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3C150A63-3A37-68F1-133E-37D547D47859}"/>
              </a:ext>
            </a:extLst>
          </p:cNvPr>
          <p:cNvSpPr/>
          <p:nvPr/>
        </p:nvSpPr>
        <p:spPr>
          <a:xfrm flipH="1" flipV="1">
            <a:off x="6566668" y="3749040"/>
            <a:ext cx="99359" cy="10065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4E9AB0-EAA4-9132-03B6-AA3C9D685A90}"/>
                  </a:ext>
                </a:extLst>
              </p:cNvPr>
              <p:cNvSpPr txBox="1"/>
              <p:nvPr/>
            </p:nvSpPr>
            <p:spPr>
              <a:xfrm>
                <a:off x="4726168" y="5935445"/>
                <a:ext cx="1660679" cy="917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28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4E9AB0-EAA4-9132-03B6-AA3C9D685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168" y="5935445"/>
                <a:ext cx="1660679" cy="917640"/>
              </a:xfrm>
              <a:prstGeom prst="rect">
                <a:avLst/>
              </a:prstGeom>
              <a:blipFill>
                <a:blip r:embed="rId6"/>
                <a:stretch>
                  <a:fillRect r="-267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2B6FD6-A3EF-F3AC-EC2D-223601A1E199}"/>
                  </a:ext>
                </a:extLst>
              </p:cNvPr>
              <p:cNvSpPr txBox="1"/>
              <p:nvPr/>
            </p:nvSpPr>
            <p:spPr>
              <a:xfrm>
                <a:off x="7380987" y="5926805"/>
                <a:ext cx="1675799" cy="926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28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2B6FD6-A3EF-F3AC-EC2D-223601A1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987" y="5926805"/>
                <a:ext cx="1675799" cy="926280"/>
              </a:xfrm>
              <a:prstGeom prst="rect">
                <a:avLst/>
              </a:prstGeom>
              <a:blipFill>
                <a:blip r:embed="rId7"/>
                <a:stretch>
                  <a:fillRect r="-25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F6BF-BD06-5296-5782-FE371E075B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Consecutive Powers … (=Orbits)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9281C-AB6D-F8C4-AE8E-2F570F5E2C3A}"/>
                  </a:ext>
                </a:extLst>
              </p:cNvPr>
              <p:cNvSpPr txBox="1"/>
              <p:nvPr/>
            </p:nvSpPr>
            <p:spPr>
              <a:xfrm>
                <a:off x="963720" y="1918079"/>
                <a:ext cx="3974040" cy="825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fr-F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fr-FR" sz="3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𝑝𝑟𝑖𝑚𝑒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9281C-AB6D-F8C4-AE8E-2F570F5E2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0" y="1918079"/>
                <a:ext cx="3974040" cy="8251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3290A2-0F15-EA1D-1FE7-92DC11DE4676}"/>
                  </a:ext>
                </a:extLst>
              </p:cNvPr>
              <p:cNvSpPr txBox="1"/>
              <p:nvPr/>
            </p:nvSpPr>
            <p:spPr>
              <a:xfrm>
                <a:off x="914400" y="3474720"/>
                <a:ext cx="4731120" cy="660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32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²,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³,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⁴,...</m:t>
                          </m:r>
                          <m:sSup>
                            <m:sSupPr>
                              <m:ctrlPr>
                                <a:rPr lang="fr-F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,...</m:t>
                          </m:r>
                        </m:e>
                      </m:d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3290A2-0F15-EA1D-1FE7-92DC11DE4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474720"/>
                <a:ext cx="4731120" cy="660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D8CA1E7-E720-64BD-4C86-6E8B3A177BB0}"/>
              </a:ext>
            </a:extLst>
          </p:cNvPr>
          <p:cNvSpPr txBox="1"/>
          <p:nvPr/>
        </p:nvSpPr>
        <p:spPr>
          <a:xfrm>
            <a:off x="5852160" y="3566160"/>
            <a:ext cx="36576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Is inside finite set..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so is cyclic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3EA4B-957C-12CF-10A3-2AD7294DE402}"/>
              </a:ext>
            </a:extLst>
          </p:cNvPr>
          <p:cNvSpPr txBox="1"/>
          <p:nvPr/>
        </p:nvSpPr>
        <p:spPr>
          <a:xfrm>
            <a:off x="791640" y="4774320"/>
            <a:ext cx="826847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let k2 index be the first repetition of already seen k1 elt: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CFE20-CA45-39CE-9F8C-2E3F0B47939C}"/>
                  </a:ext>
                </a:extLst>
              </p:cNvPr>
              <p:cNvSpPr txBox="1"/>
              <p:nvPr/>
            </p:nvSpPr>
            <p:spPr>
              <a:xfrm>
                <a:off x="3531960" y="5233679"/>
                <a:ext cx="1771560" cy="6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CFE20-CA45-39CE-9F8C-2E3F0B479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60" y="5233679"/>
                <a:ext cx="1771560" cy="639000"/>
              </a:xfrm>
              <a:prstGeom prst="rect">
                <a:avLst/>
              </a:prstGeom>
              <a:blipFill>
                <a:blip r:embed="rId5"/>
                <a:stretch>
                  <a:fillRect r="-1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ADC32F-86C1-89BD-B72E-A6D6D828F1C0}"/>
                  </a:ext>
                </a:extLst>
              </p:cNvPr>
              <p:cNvSpPr txBox="1"/>
              <p:nvPr/>
            </p:nvSpPr>
            <p:spPr>
              <a:xfrm>
                <a:off x="3195084" y="6189213"/>
                <a:ext cx="1990800" cy="6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ADC32F-86C1-89BD-B72E-A6D6D828F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084" y="6189213"/>
                <a:ext cx="1990800" cy="639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358D838-B0B6-A744-6CD8-37DAE35E53C3}"/>
              </a:ext>
            </a:extLst>
          </p:cNvPr>
          <p:cNvSpPr txBox="1"/>
          <p:nvPr/>
        </p:nvSpPr>
        <p:spPr>
          <a:xfrm>
            <a:off x="786324" y="6233853"/>
            <a:ext cx="22975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Taking inverse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081CB-637C-5F64-5D71-AE71DADC5471}"/>
              </a:ext>
            </a:extLst>
          </p:cNvPr>
          <p:cNvSpPr txBox="1"/>
          <p:nvPr/>
        </p:nvSpPr>
        <p:spPr>
          <a:xfrm>
            <a:off x="5938284" y="6463533"/>
            <a:ext cx="3753633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then proof next that k2-k1=p-1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AA61-FB7D-7E77-98D1-8D1DF81B2A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Orbits are all similar... all equals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FF65E-39F8-7026-AACC-A6CCB8887461}"/>
              </a:ext>
            </a:extLst>
          </p:cNvPr>
          <p:cNvSpPr txBox="1"/>
          <p:nvPr/>
        </p:nvSpPr>
        <p:spPr>
          <a:xfrm>
            <a:off x="457200" y="1828800"/>
            <a:ext cx="77198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whatever a, the orbit contains e... so orbits contains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265D-C56A-30FF-FBF5-B16A61DC6AA9}"/>
              </a:ext>
            </a:extLst>
          </p:cNvPr>
          <p:cNvSpPr txBox="1"/>
          <p:nvPr/>
        </p:nvSpPr>
        <p:spPr>
          <a:xfrm>
            <a:off x="640080" y="3416845"/>
            <a:ext cx="93780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2 elements a &amp; b … orbits of a and b are identical, “scaled”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By a factor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F88EA-1F95-7ACB-06B7-6662536D817E}"/>
              </a:ext>
            </a:extLst>
          </p:cNvPr>
          <p:cNvSpPr txBox="1"/>
          <p:nvPr/>
        </p:nvSpPr>
        <p:spPr>
          <a:xfrm>
            <a:off x="640080" y="4754879"/>
            <a:ext cx="49690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So For any orbit, card Orbit = cst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12A6A-9D78-0899-0766-88D94030535C}"/>
              </a:ext>
            </a:extLst>
          </p:cNvPr>
          <p:cNvSpPr txBox="1"/>
          <p:nvPr/>
        </p:nvSpPr>
        <p:spPr>
          <a:xfrm>
            <a:off x="672840" y="5303520"/>
            <a:ext cx="61898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they are N orbits, they all cover the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436ECF-08F7-23B1-3B29-D87E66C0E6D1}"/>
                  </a:ext>
                </a:extLst>
              </p:cNvPr>
              <p:cNvSpPr txBox="1"/>
              <p:nvPr/>
            </p:nvSpPr>
            <p:spPr>
              <a:xfrm>
                <a:off x="6766560" y="5303520"/>
                <a:ext cx="749160" cy="475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436ECF-08F7-23B1-3B29-D87E66C0E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0" y="5303520"/>
                <a:ext cx="749160" cy="475560"/>
              </a:xfrm>
              <a:prstGeom prst="rect">
                <a:avLst/>
              </a:prstGeom>
              <a:blipFill>
                <a:blip r:embed="rId3"/>
                <a:stretch>
                  <a:fillRect l="-42276" t="-112821" r="-63415" b="-1743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A09BB13-24AA-0C7A-BC68-4FE370090F42}"/>
              </a:ext>
            </a:extLst>
          </p:cNvPr>
          <p:cNvSpPr txBox="1"/>
          <p:nvPr/>
        </p:nvSpPr>
        <p:spPr>
          <a:xfrm>
            <a:off x="731519" y="6675119"/>
            <a:ext cx="74718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There is only 1 orbit, containing ALL elements 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342D8D-B143-2FBF-0B2D-AB89EAF0F91F}"/>
                  </a:ext>
                </a:extLst>
              </p:cNvPr>
              <p:cNvSpPr txBox="1"/>
              <p:nvPr/>
            </p:nvSpPr>
            <p:spPr>
              <a:xfrm>
                <a:off x="3321719" y="2288160"/>
                <a:ext cx="3810600" cy="8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40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4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</m:sup>
                          </m:sSup>
                          <m:r>
                            <a:rPr lang="fr-FR" sz="4000" i="0">
                              <a:latin typeface="Cambria Math" panose="02040503050406030204" pitchFamily="18" charset="0"/>
                            </a:rPr>
                            <m:t>..</m:t>
                          </m:r>
                          <m:sSup>
                            <m:sSupPr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fr-FR" sz="4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342D8D-B143-2FBF-0B2D-AB89EAF0F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719" y="2288160"/>
                <a:ext cx="3810600" cy="82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8378565-FC2C-E965-2272-71CDFE8A21BE}"/>
              </a:ext>
            </a:extLst>
          </p:cNvPr>
          <p:cNvSpPr txBox="1"/>
          <p:nvPr/>
        </p:nvSpPr>
        <p:spPr>
          <a:xfrm>
            <a:off x="695520" y="6032880"/>
            <a:ext cx="9096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p is a prime number … (sub-orbit N can not divide P prime)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A9D0AA-8C73-0709-A461-F1599F6C0F0D}"/>
              </a:ext>
            </a:extLst>
          </p:cNvPr>
          <p:cNvGrpSpPr/>
          <p:nvPr/>
        </p:nvGrpSpPr>
        <p:grpSpPr>
          <a:xfrm>
            <a:off x="7772400" y="4006799"/>
            <a:ext cx="731520" cy="748080"/>
            <a:chOff x="7772400" y="4006799"/>
            <a:chExt cx="731520" cy="748080"/>
          </a:xfrm>
        </p:grpSpPr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34CB9D1-D400-0FBE-04A0-E682657BBB42}"/>
                </a:ext>
              </a:extLst>
            </p:cNvPr>
            <p:cNvSpPr/>
            <p:nvPr/>
          </p:nvSpPr>
          <p:spPr>
            <a:xfrm flipH="1" flipV="1">
              <a:off x="8412480" y="4067640"/>
              <a:ext cx="91440" cy="3409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9DB3DD36-3EC2-DB8A-7475-5458E531CB66}"/>
                </a:ext>
              </a:extLst>
            </p:cNvPr>
            <p:cNvSpPr/>
            <p:nvPr/>
          </p:nvSpPr>
          <p:spPr>
            <a:xfrm flipH="1" flipV="1">
              <a:off x="8046720" y="4006799"/>
              <a:ext cx="365760" cy="968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D93C8964-298C-EFFD-03E9-51F7F8401CF4}"/>
                </a:ext>
              </a:extLst>
            </p:cNvPr>
            <p:cNvSpPr/>
            <p:nvPr/>
          </p:nvSpPr>
          <p:spPr>
            <a:xfrm flipH="1">
              <a:off x="7772400" y="4006799"/>
              <a:ext cx="274320" cy="2962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85897F3F-8AE0-F024-4949-2C878D8E4EEB}"/>
                </a:ext>
              </a:extLst>
            </p:cNvPr>
            <p:cNvSpPr/>
            <p:nvPr/>
          </p:nvSpPr>
          <p:spPr>
            <a:xfrm>
              <a:off x="7772400" y="4303080"/>
              <a:ext cx="182880" cy="36036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7" name="Straight Connector 16">
              <a:extLst>
                <a:ext uri="{FF2B5EF4-FFF2-40B4-BE49-F238E27FC236}">
                  <a16:creationId xmlns:a16="http://schemas.microsoft.com/office/drawing/2014/main" id="{9558E109-7C2A-A16C-D2F8-A6487E2B5DAB}"/>
                </a:ext>
              </a:extLst>
            </p:cNvPr>
            <p:cNvSpPr/>
            <p:nvPr/>
          </p:nvSpPr>
          <p:spPr>
            <a:xfrm>
              <a:off x="7952400" y="4627080"/>
              <a:ext cx="460080" cy="1277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61DFF333-622C-F41F-11E0-37593A21FD10}"/>
                </a:ext>
              </a:extLst>
            </p:cNvPr>
            <p:cNvSpPr/>
            <p:nvPr/>
          </p:nvSpPr>
          <p:spPr>
            <a:xfrm flipV="1">
              <a:off x="8321040" y="4389120"/>
              <a:ext cx="182880" cy="3657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310EFFD-51E3-7DE2-7069-C023D46BF6CB}"/>
              </a:ext>
            </a:extLst>
          </p:cNvPr>
          <p:cNvSpPr/>
          <p:nvPr/>
        </p:nvSpPr>
        <p:spPr>
          <a:xfrm>
            <a:off x="8249040" y="4754879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C47546-BBFA-3DD7-07BA-5D728F89BD49}"/>
              </a:ext>
            </a:extLst>
          </p:cNvPr>
          <p:cNvGrpSpPr/>
          <p:nvPr/>
        </p:nvGrpSpPr>
        <p:grpSpPr>
          <a:xfrm>
            <a:off x="7644960" y="4882320"/>
            <a:ext cx="725040" cy="764280"/>
            <a:chOff x="7644960" y="4882320"/>
            <a:chExt cx="725040" cy="764280"/>
          </a:xfrm>
        </p:grpSpPr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2CD5DE7B-AE67-B208-CF24-8F717E206419}"/>
                </a:ext>
              </a:extLst>
            </p:cNvPr>
            <p:cNvSpPr/>
            <p:nvPr/>
          </p:nvSpPr>
          <p:spPr>
            <a:xfrm flipH="1">
              <a:off x="7644960" y="4930200"/>
              <a:ext cx="280080" cy="2145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2" name="Straight Connector 21">
              <a:extLst>
                <a:ext uri="{FF2B5EF4-FFF2-40B4-BE49-F238E27FC236}">
                  <a16:creationId xmlns:a16="http://schemas.microsoft.com/office/drawing/2014/main" id="{DB79C7C4-CEC1-F36A-1093-CD2CC14A112B}"/>
                </a:ext>
              </a:extLst>
            </p:cNvPr>
            <p:cNvSpPr/>
            <p:nvPr/>
          </p:nvSpPr>
          <p:spPr>
            <a:xfrm>
              <a:off x="7678080" y="5131080"/>
              <a:ext cx="50040" cy="3751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3" name="Straight Connector 22">
              <a:extLst>
                <a:ext uri="{FF2B5EF4-FFF2-40B4-BE49-F238E27FC236}">
                  <a16:creationId xmlns:a16="http://schemas.microsoft.com/office/drawing/2014/main" id="{74D0B44A-E069-6C46-87CB-06FB7AAD023A}"/>
                </a:ext>
              </a:extLst>
            </p:cNvPr>
            <p:cNvSpPr/>
            <p:nvPr/>
          </p:nvSpPr>
          <p:spPr>
            <a:xfrm>
              <a:off x="7728120" y="5505840"/>
              <a:ext cx="378360" cy="1404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4" name="Straight Connector 23">
              <a:extLst>
                <a:ext uri="{FF2B5EF4-FFF2-40B4-BE49-F238E27FC236}">
                  <a16:creationId xmlns:a16="http://schemas.microsoft.com/office/drawing/2014/main" id="{0002F77F-D285-7DC1-EC7B-3C13DCA23A88}"/>
                </a:ext>
              </a:extLst>
            </p:cNvPr>
            <p:cNvSpPr/>
            <p:nvPr/>
          </p:nvSpPr>
          <p:spPr>
            <a:xfrm flipV="1">
              <a:off x="8106840" y="5339880"/>
              <a:ext cx="263160" cy="3067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5" name="Straight Connector 24">
              <a:extLst>
                <a:ext uri="{FF2B5EF4-FFF2-40B4-BE49-F238E27FC236}">
                  <a16:creationId xmlns:a16="http://schemas.microsoft.com/office/drawing/2014/main" id="{F552E9D4-4A30-AE79-6402-148208766F0C}"/>
                </a:ext>
              </a:extLst>
            </p:cNvPr>
            <p:cNvSpPr/>
            <p:nvPr/>
          </p:nvSpPr>
          <p:spPr>
            <a:xfrm flipH="1" flipV="1">
              <a:off x="8280000" y="4882320"/>
              <a:ext cx="57240" cy="4741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6" name="Straight Connector 25">
              <a:extLst>
                <a:ext uri="{FF2B5EF4-FFF2-40B4-BE49-F238E27FC236}">
                  <a16:creationId xmlns:a16="http://schemas.microsoft.com/office/drawing/2014/main" id="{13AE5536-8974-E179-ACA2-8FF91F089FF6}"/>
                </a:ext>
              </a:extLst>
            </p:cNvPr>
            <p:cNvSpPr/>
            <p:nvPr/>
          </p:nvSpPr>
          <p:spPr>
            <a:xfrm flipH="1" flipV="1">
              <a:off x="7907039" y="4937400"/>
              <a:ext cx="407881" cy="295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F6883-B7D1-EC9C-8363-F6F284AFDF65}"/>
              </a:ext>
            </a:extLst>
          </p:cNvPr>
          <p:cNvGrpSpPr/>
          <p:nvPr/>
        </p:nvGrpSpPr>
        <p:grpSpPr>
          <a:xfrm>
            <a:off x="8400240" y="4579920"/>
            <a:ext cx="828720" cy="701640"/>
            <a:chOff x="8400240" y="4579920"/>
            <a:chExt cx="828720" cy="701640"/>
          </a:xfrm>
        </p:grpSpPr>
        <p:sp>
          <p:nvSpPr>
            <p:cNvPr id="28" name="Straight Connector 27">
              <a:extLst>
                <a:ext uri="{FF2B5EF4-FFF2-40B4-BE49-F238E27FC236}">
                  <a16:creationId xmlns:a16="http://schemas.microsoft.com/office/drawing/2014/main" id="{5F9E5446-3930-29E2-9796-29A7258A5650}"/>
                </a:ext>
              </a:extLst>
            </p:cNvPr>
            <p:cNvSpPr/>
            <p:nvPr/>
          </p:nvSpPr>
          <p:spPr>
            <a:xfrm>
              <a:off x="8647200" y="5180760"/>
              <a:ext cx="338399" cy="1008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9" name="Straight Connector 28">
              <a:extLst>
                <a:ext uri="{FF2B5EF4-FFF2-40B4-BE49-F238E27FC236}">
                  <a16:creationId xmlns:a16="http://schemas.microsoft.com/office/drawing/2014/main" id="{8EE3BC53-1FBD-BC98-41DC-1BDCD1E22FEB}"/>
                </a:ext>
              </a:extLst>
            </p:cNvPr>
            <p:cNvSpPr/>
            <p:nvPr/>
          </p:nvSpPr>
          <p:spPr>
            <a:xfrm flipV="1">
              <a:off x="8955000" y="5001840"/>
              <a:ext cx="273960" cy="2606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0" name="Straight Connector 29">
              <a:extLst>
                <a:ext uri="{FF2B5EF4-FFF2-40B4-BE49-F238E27FC236}">
                  <a16:creationId xmlns:a16="http://schemas.microsoft.com/office/drawing/2014/main" id="{E673E1F2-9556-6285-4E4D-01FAA48C2F12}"/>
                </a:ext>
              </a:extLst>
            </p:cNvPr>
            <p:cNvSpPr/>
            <p:nvPr/>
          </p:nvSpPr>
          <p:spPr>
            <a:xfrm flipH="1" flipV="1">
              <a:off x="9120240" y="4613040"/>
              <a:ext cx="108720" cy="3888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1" name="Straight Connector 30">
              <a:extLst>
                <a:ext uri="{FF2B5EF4-FFF2-40B4-BE49-F238E27FC236}">
                  <a16:creationId xmlns:a16="http://schemas.microsoft.com/office/drawing/2014/main" id="{50BE856D-0BE0-E85C-663B-24B4E1DAE9F6}"/>
                </a:ext>
              </a:extLst>
            </p:cNvPr>
            <p:cNvSpPr/>
            <p:nvPr/>
          </p:nvSpPr>
          <p:spPr>
            <a:xfrm flipH="1" flipV="1">
              <a:off x="8717760" y="4579920"/>
              <a:ext cx="402840" cy="331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2" name="Straight Connector 31">
              <a:extLst>
                <a:ext uri="{FF2B5EF4-FFF2-40B4-BE49-F238E27FC236}">
                  <a16:creationId xmlns:a16="http://schemas.microsoft.com/office/drawing/2014/main" id="{A72E3A58-3D27-7F2B-9709-18BC4F9C97F0}"/>
                </a:ext>
              </a:extLst>
            </p:cNvPr>
            <p:cNvSpPr/>
            <p:nvPr/>
          </p:nvSpPr>
          <p:spPr>
            <a:xfrm flipH="1">
              <a:off x="8400240" y="4596840"/>
              <a:ext cx="349920" cy="3247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3" name="Straight Connector 32">
              <a:extLst>
                <a:ext uri="{FF2B5EF4-FFF2-40B4-BE49-F238E27FC236}">
                  <a16:creationId xmlns:a16="http://schemas.microsoft.com/office/drawing/2014/main" id="{327F6817-6D58-BE03-FFBF-0FD0896F0931}"/>
                </a:ext>
              </a:extLst>
            </p:cNvPr>
            <p:cNvSpPr/>
            <p:nvPr/>
          </p:nvSpPr>
          <p:spPr>
            <a:xfrm>
              <a:off x="8448120" y="4843800"/>
              <a:ext cx="215640" cy="3474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7946B3-BCCA-6060-4F66-A05C42908493}"/>
                  </a:ext>
                </a:extLst>
              </p:cNvPr>
              <p:cNvSpPr txBox="1"/>
              <p:nvPr/>
            </p:nvSpPr>
            <p:spPr>
              <a:xfrm>
                <a:off x="9195480" y="3893040"/>
                <a:ext cx="494280" cy="640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7946B3-BCCA-6060-4F66-A05C42908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480" y="3893040"/>
                <a:ext cx="494280" cy="640080"/>
              </a:xfrm>
              <a:prstGeom prst="rect">
                <a:avLst/>
              </a:prstGeom>
              <a:blipFill>
                <a:blip r:embed="rId5"/>
                <a:stretch>
                  <a:fillRect r="-329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A7F9532-780A-8324-CC63-F102428EE1C7}"/>
              </a:ext>
            </a:extLst>
          </p:cNvPr>
          <p:cNvSpPr txBox="1"/>
          <p:nvPr/>
        </p:nvSpPr>
        <p:spPr>
          <a:xfrm>
            <a:off x="8431919" y="515952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C6B9BAA-C91E-5C19-57B7-4E784092833A}"/>
              </a:ext>
            </a:extLst>
          </p:cNvPr>
          <p:cNvSpPr/>
          <p:nvPr/>
        </p:nvSpPr>
        <p:spPr>
          <a:xfrm>
            <a:off x="8573400" y="5115240"/>
            <a:ext cx="91440" cy="91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1818A5F-C82D-56F7-80B2-DC88D6FD9BDE}"/>
              </a:ext>
            </a:extLst>
          </p:cNvPr>
          <p:cNvSpPr/>
          <p:nvPr/>
        </p:nvSpPr>
        <p:spPr>
          <a:xfrm>
            <a:off x="8465760" y="4323600"/>
            <a:ext cx="91440" cy="91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545111-8466-A105-5FC5-EC9860E35BCE}"/>
              </a:ext>
            </a:extLst>
          </p:cNvPr>
          <p:cNvSpPr txBox="1"/>
          <p:nvPr/>
        </p:nvSpPr>
        <p:spPr>
          <a:xfrm>
            <a:off x="8540280" y="4043519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748C21C-3493-C17C-1C5F-4E070813A70A}"/>
              </a:ext>
            </a:extLst>
          </p:cNvPr>
          <p:cNvSpPr/>
          <p:nvPr/>
        </p:nvSpPr>
        <p:spPr>
          <a:xfrm flipH="1">
            <a:off x="8640360" y="4170240"/>
            <a:ext cx="591120" cy="548640"/>
          </a:xfrm>
          <a:custGeom>
            <a:avLst>
              <a:gd name="f0" fmla="val 14400000"/>
              <a:gd name="f1" fmla="val 360000"/>
              <a:gd name="f2" fmla="val 622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611C10-0A01-4DFB-545E-007F27FDCAF5}"/>
                  </a:ext>
                </a:extLst>
              </p:cNvPr>
              <p:cNvSpPr txBox="1"/>
              <p:nvPr/>
            </p:nvSpPr>
            <p:spPr>
              <a:xfrm>
                <a:off x="3160879" y="3954102"/>
                <a:ext cx="1411870" cy="640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6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6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36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36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611C10-0A01-4DFB-545E-007F27FDC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79" y="3954102"/>
                <a:ext cx="1411870" cy="640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7F9A-E05E-4D18-69D9-E9C269AEB0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F6637-0955-147C-E723-6D38809B2991}"/>
                  </a:ext>
                </a:extLst>
              </p:cNvPr>
              <p:cNvSpPr txBox="1"/>
              <p:nvPr/>
            </p:nvSpPr>
            <p:spPr>
              <a:xfrm>
                <a:off x="6400799" y="275400"/>
                <a:ext cx="1559520" cy="1372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fr-FR" sz="48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480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sz="4800" i="0">
                              <a:latin typeface="Cambria Math" panose="02040503050406030204" pitchFamily="18" charset="0"/>
                            </a:rPr>
                            <m:t>7</m:t>
                          </m:r>
                          <m:sSup>
                            <m:sSupPr>
                              <m:ctrlPr>
                                <a:rPr lang="fr-FR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4800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sz="4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48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F6637-0955-147C-E723-6D38809B2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9" y="275400"/>
                <a:ext cx="1559520" cy="1372319"/>
              </a:xfrm>
              <a:prstGeom prst="rect">
                <a:avLst/>
              </a:prstGeom>
              <a:blipFill>
                <a:blip r:embed="rId3"/>
                <a:stretch>
                  <a:fillRect r="-1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8C2AD7-175D-968D-C6CF-9DBC22E61DB1}"/>
                  </a:ext>
                </a:extLst>
              </p:cNvPr>
              <p:cNvSpPr txBox="1"/>
              <p:nvPr/>
            </p:nvSpPr>
            <p:spPr>
              <a:xfrm>
                <a:off x="5212080" y="3840479"/>
                <a:ext cx="3812759" cy="862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40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sz="400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4,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5,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8C2AD7-175D-968D-C6CF-9DBC22E6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0" y="3840479"/>
                <a:ext cx="3812759" cy="862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C8E96D-E70F-A390-D38A-3A3A921C02BC}"/>
              </a:ext>
            </a:extLst>
          </p:cNvPr>
          <p:cNvSpPr txBox="1"/>
          <p:nvPr/>
        </p:nvSpPr>
        <p:spPr>
          <a:xfrm>
            <a:off x="736920" y="2059919"/>
            <a:ext cx="421164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Start for example with a = 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Compute a, a² 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6FAA6-229D-C876-9C17-0C9E4690575D}"/>
                  </a:ext>
                </a:extLst>
              </p:cNvPr>
              <p:cNvSpPr txBox="1"/>
              <p:nvPr/>
            </p:nvSpPr>
            <p:spPr>
              <a:xfrm>
                <a:off x="1562638" y="3592752"/>
                <a:ext cx="2421000" cy="453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²=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6FAA6-229D-C876-9C17-0C9E46905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638" y="3592752"/>
                <a:ext cx="2421000" cy="453959"/>
              </a:xfrm>
              <a:prstGeom prst="rect">
                <a:avLst/>
              </a:prstGeom>
              <a:blipFill>
                <a:blip r:embed="rId5"/>
                <a:stretch>
                  <a:fillRect r="-68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0344ED-AD84-E9A5-5191-6851E6FE9A82}"/>
                  </a:ext>
                </a:extLst>
              </p:cNvPr>
              <p:cNvSpPr txBox="1"/>
              <p:nvPr/>
            </p:nvSpPr>
            <p:spPr>
              <a:xfrm>
                <a:off x="1770300" y="2998079"/>
                <a:ext cx="914039" cy="4075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0344ED-AD84-E9A5-5191-6851E6FE9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00" y="2998079"/>
                <a:ext cx="914039" cy="407520"/>
              </a:xfrm>
              <a:prstGeom prst="rect">
                <a:avLst/>
              </a:prstGeom>
              <a:blipFill>
                <a:blip r:embed="rId6"/>
                <a:stretch>
                  <a:fillRect r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5388C-77D1-418B-6172-C46C3CA3E4FF}"/>
                  </a:ext>
                </a:extLst>
              </p:cNvPr>
              <p:cNvSpPr txBox="1"/>
              <p:nvPr/>
            </p:nvSpPr>
            <p:spPr>
              <a:xfrm>
                <a:off x="1418400" y="4299261"/>
                <a:ext cx="2341440" cy="382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3.2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5388C-77D1-418B-6172-C46C3CA3E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400" y="4299261"/>
                <a:ext cx="2341440" cy="3826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FC5B40-7DB3-2053-9D8A-19CE60E7BC30}"/>
                  </a:ext>
                </a:extLst>
              </p:cNvPr>
              <p:cNvSpPr txBox="1"/>
              <p:nvPr/>
            </p:nvSpPr>
            <p:spPr>
              <a:xfrm>
                <a:off x="1473839" y="4975399"/>
                <a:ext cx="2103120" cy="365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3.6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FC5B40-7DB3-2053-9D8A-19CE60E7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39" y="4975399"/>
                <a:ext cx="2103120" cy="365760"/>
              </a:xfrm>
              <a:prstGeom prst="rect">
                <a:avLst/>
              </a:prstGeom>
              <a:blipFill>
                <a:blip r:embed="rId8"/>
                <a:stretch>
                  <a:fillRect t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965B9E-F1D4-D4A9-3AC3-5313E5E3F39D}"/>
                  </a:ext>
                </a:extLst>
              </p:cNvPr>
              <p:cNvSpPr txBox="1"/>
              <p:nvPr/>
            </p:nvSpPr>
            <p:spPr>
              <a:xfrm>
                <a:off x="1656720" y="5638915"/>
                <a:ext cx="1920239" cy="365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3.4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965B9E-F1D4-D4A9-3AC3-5313E5E3F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720" y="5638915"/>
                <a:ext cx="1920239" cy="365760"/>
              </a:xfrm>
              <a:prstGeom prst="rect">
                <a:avLst/>
              </a:prstGeom>
              <a:blipFill>
                <a:blip r:embed="rId9"/>
                <a:stretch>
                  <a:fillRect t="-3333" r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2F62B3-9590-DAFA-F354-CE5BC70924E7}"/>
                  </a:ext>
                </a:extLst>
              </p:cNvPr>
              <p:cNvSpPr txBox="1"/>
              <p:nvPr/>
            </p:nvSpPr>
            <p:spPr>
              <a:xfrm>
                <a:off x="1246559" y="6193466"/>
                <a:ext cx="2875560" cy="682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2F62B3-9590-DAFA-F354-CE5BC7092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559" y="6193466"/>
                <a:ext cx="2875560" cy="682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67A1E-DD17-4096-AEA4-F8796C9283C3}"/>
              </a:ext>
            </a:extLst>
          </p:cNvPr>
          <p:cNvSpPr/>
          <p:nvPr/>
        </p:nvSpPr>
        <p:spPr>
          <a:xfrm>
            <a:off x="5669279" y="3383280"/>
            <a:ext cx="1188719" cy="457200"/>
          </a:xfrm>
          <a:custGeom>
            <a:avLst>
              <a:gd name="f0" fmla="val 16200000"/>
              <a:gd name="f1" fmla="val 5640000"/>
              <a:gd name="f2" fmla="val 8343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5BE137-EE1A-5D10-CCB8-704B25AA88A3}"/>
              </a:ext>
            </a:extLst>
          </p:cNvPr>
          <p:cNvSpPr/>
          <p:nvPr/>
        </p:nvSpPr>
        <p:spPr>
          <a:xfrm flipH="1" flipV="1">
            <a:off x="6309360" y="4480560"/>
            <a:ext cx="548640" cy="457200"/>
          </a:xfrm>
          <a:custGeom>
            <a:avLst>
              <a:gd name="f0" fmla="val 16200000"/>
              <a:gd name="f1" fmla="val 5400000"/>
              <a:gd name="f2" fmla="val 6083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C1A692B-BE4A-3C20-1128-05F709ED736A}"/>
              </a:ext>
            </a:extLst>
          </p:cNvPr>
          <p:cNvSpPr/>
          <p:nvPr/>
        </p:nvSpPr>
        <p:spPr>
          <a:xfrm>
            <a:off x="6309360" y="3474720"/>
            <a:ext cx="2194560" cy="457200"/>
          </a:xfrm>
          <a:custGeom>
            <a:avLst>
              <a:gd name="f0" fmla="val 16200000"/>
              <a:gd name="f1" fmla="val 5640000"/>
              <a:gd name="f2" fmla="val 8343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EB613D6-FF6F-734B-B12C-9A77F5899AD6}"/>
              </a:ext>
            </a:extLst>
          </p:cNvPr>
          <p:cNvSpPr/>
          <p:nvPr/>
        </p:nvSpPr>
        <p:spPr>
          <a:xfrm flipH="1" flipV="1">
            <a:off x="7315200" y="4480560"/>
            <a:ext cx="1188719" cy="457200"/>
          </a:xfrm>
          <a:custGeom>
            <a:avLst>
              <a:gd name="f0" fmla="val 16200000"/>
              <a:gd name="f1" fmla="val 5400000"/>
              <a:gd name="f2" fmla="val 7811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408D0D9-EA4A-0800-BE1E-9DFD87A41547}"/>
              </a:ext>
            </a:extLst>
          </p:cNvPr>
          <p:cNvSpPr/>
          <p:nvPr/>
        </p:nvSpPr>
        <p:spPr>
          <a:xfrm>
            <a:off x="7223760" y="3474720"/>
            <a:ext cx="731519" cy="457200"/>
          </a:xfrm>
          <a:custGeom>
            <a:avLst>
              <a:gd name="f0" fmla="val 16200000"/>
              <a:gd name="f1" fmla="val 5640000"/>
              <a:gd name="f2" fmla="val 8343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05C83D-EE86-18C4-79F7-FFD10187B1F0}"/>
              </a:ext>
            </a:extLst>
          </p:cNvPr>
          <p:cNvSpPr/>
          <p:nvPr/>
        </p:nvSpPr>
        <p:spPr>
          <a:xfrm flipH="1" flipV="1">
            <a:off x="5669279" y="4480560"/>
            <a:ext cx="2377439" cy="457200"/>
          </a:xfrm>
          <a:custGeom>
            <a:avLst>
              <a:gd name="f0" fmla="val 16200000"/>
              <a:gd name="f1" fmla="val 5400000"/>
              <a:gd name="f2" fmla="val 7811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EDBD-670A-F734-1217-3E0F8CFA31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“Small Theorem” of Fermat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6D4B4D-945F-D039-CACB-7E185ABE7074}"/>
                  </a:ext>
                </a:extLst>
              </p:cNvPr>
              <p:cNvSpPr txBox="1"/>
              <p:nvPr/>
            </p:nvSpPr>
            <p:spPr>
              <a:xfrm>
                <a:off x="0" y="2550571"/>
                <a:ext cx="4462200" cy="825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fr-F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fr-FR" sz="3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𝑝𝑟𝑖𝑚𝑒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6D4B4D-945F-D039-CACB-7E185ABE7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0571"/>
                <a:ext cx="4462200" cy="8254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FCD32-9E82-5E74-242A-CE216271DD86}"/>
                  </a:ext>
                </a:extLst>
              </p:cNvPr>
              <p:cNvSpPr txBox="1"/>
              <p:nvPr/>
            </p:nvSpPr>
            <p:spPr>
              <a:xfrm>
                <a:off x="3221162" y="3713024"/>
                <a:ext cx="4097520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4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4400" i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44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FCD32-9E82-5E74-242A-CE216271D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162" y="3713024"/>
                <a:ext cx="4097520" cy="822960"/>
              </a:xfrm>
              <a:prstGeom prst="rect">
                <a:avLst/>
              </a:prstGeom>
              <a:blipFill>
                <a:blip r:embed="rId4"/>
                <a:stretch>
                  <a:fillRect r="-1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FBF59C-8CB4-5309-2F81-82CDF0BF8F72}"/>
                  </a:ext>
                </a:extLst>
              </p:cNvPr>
              <p:cNvSpPr txBox="1"/>
              <p:nvPr/>
            </p:nvSpPr>
            <p:spPr>
              <a:xfrm>
                <a:off x="3760519" y="4987395"/>
                <a:ext cx="3146399" cy="5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fr-FR" sz="4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4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44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FBF59C-8CB4-5309-2F81-82CDF0BF8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519" y="4987395"/>
                <a:ext cx="3146399" cy="538200"/>
              </a:xfrm>
              <a:prstGeom prst="rect">
                <a:avLst/>
              </a:prstGeom>
              <a:blipFill>
                <a:blip r:embed="rId5"/>
                <a:stretch>
                  <a:fillRect r="-15504" b="-10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6323-4E9D-7DEB-02AB-CA828B77C081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>
                <a:solidFill>
                  <a:sysClr val="windowText" lastClr="000000"/>
                </a:solidFill>
              </a:rPr>
              <a:t>Relationship with Crypto? ...</a:t>
            </a:r>
            <a:br>
              <a:rPr lang="en-US">
                <a:solidFill>
                  <a:sysClr val="windowText" lastClr="000000"/>
                </a:solidFill>
              </a:rPr>
            </a:br>
            <a:r>
              <a:rPr lang="en-US">
                <a:solidFill>
                  <a:sysClr val="windowText" lastClr="000000"/>
                </a:solidFill>
              </a:rPr>
              <a:t>choose 2 primes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B6A887-DD49-0BEA-9FAC-E81EC354A7E4}"/>
                  </a:ext>
                </a:extLst>
              </p:cNvPr>
              <p:cNvSpPr txBox="1"/>
              <p:nvPr/>
            </p:nvSpPr>
            <p:spPr>
              <a:xfrm>
                <a:off x="3429000" y="6140302"/>
                <a:ext cx="6048862" cy="10100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lvl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B6A887-DD49-0BEA-9FAC-E81EC354A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140302"/>
                <a:ext cx="6048862" cy="1010093"/>
              </a:xfrm>
              <a:prstGeom prst="rect">
                <a:avLst/>
              </a:prstGeom>
              <a:blipFill>
                <a:blip r:embed="rId2"/>
                <a:stretch>
                  <a:fillRect r="-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F8628A-D831-F6FF-4F0E-CEBB62E4AA67}"/>
              </a:ext>
            </a:extLst>
          </p:cNvPr>
          <p:cNvSpPr txBox="1"/>
          <p:nvPr/>
        </p:nvSpPr>
        <p:spPr>
          <a:xfrm>
            <a:off x="1806516" y="2970171"/>
            <a:ext cx="6717960" cy="555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200" dirty="0">
                <a:latin typeface="Liberation Sans" pitchFamily="18"/>
              </a:rPr>
              <a:t>k &lt; n     </a:t>
            </a:r>
            <a:r>
              <a:rPr lang="fr-FR" sz="3200" dirty="0" err="1">
                <a:latin typeface="Liberation Sans" pitchFamily="18"/>
              </a:rPr>
              <a:t>n</a:t>
            </a:r>
            <a:r>
              <a:rPr lang="fr-FR" sz="3200" dirty="0">
                <a:latin typeface="Liberation Sans" pitchFamily="18"/>
              </a:rPr>
              <a:t>= k + (n-k)</a:t>
            </a:r>
            <a:endParaRPr lang="fr-FR" sz="3200" i="0" dirty="0">
              <a:latin typeface="Liberation Sans" pitchFamily="1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C999C3-37CC-FCC7-4210-9C7337A144A3}"/>
                  </a:ext>
                </a:extLst>
              </p:cNvPr>
              <p:cNvSpPr txBox="1"/>
              <p:nvPr/>
            </p:nvSpPr>
            <p:spPr>
              <a:xfrm>
                <a:off x="1871176" y="4126056"/>
                <a:ext cx="1983127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C999C3-37CC-FCC7-4210-9C7337A14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76" y="4126056"/>
                <a:ext cx="1983127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47E5F-6F84-711D-7C95-4023748709A4}"/>
              </a:ext>
            </a:extLst>
          </p:cNvPr>
          <p:cNvSpPr txBox="1"/>
          <p:nvPr/>
        </p:nvSpPr>
        <p:spPr>
          <a:xfrm>
            <a:off x="560484" y="4161258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  |--&gt; </a:t>
            </a: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9243E7D6-D4DB-0536-9817-8A5A481D2350}"/>
              </a:ext>
            </a:extLst>
          </p:cNvPr>
          <p:cNvSpPr/>
          <p:nvPr/>
        </p:nvSpPr>
        <p:spPr>
          <a:xfrm>
            <a:off x="1329070" y="4885660"/>
            <a:ext cx="1047307" cy="52322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72373-067B-B267-2A2A-F3D242A12EFF}"/>
              </a:ext>
            </a:extLst>
          </p:cNvPr>
          <p:cNvSpPr txBox="1"/>
          <p:nvPr/>
        </p:nvSpPr>
        <p:spPr>
          <a:xfrm>
            <a:off x="1202481" y="5497174"/>
            <a:ext cx="1300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encrypt</a:t>
            </a:r>
            <a:endParaRPr lang="fr-FR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D101E2-90B0-1575-E480-2719C2E822A3}"/>
                  </a:ext>
                </a:extLst>
              </p:cNvPr>
              <p:cNvSpPr txBox="1"/>
              <p:nvPr/>
            </p:nvSpPr>
            <p:spPr>
              <a:xfrm>
                <a:off x="4704906" y="4235733"/>
                <a:ext cx="4046649" cy="656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sSup>
                        <m:sSupPr>
                          <m:ctrlPr>
                            <a:rPr lang="fr-FR" sz="3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D101E2-90B0-1575-E480-2719C2E82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906" y="4235733"/>
                <a:ext cx="4046649" cy="656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5B065100-2B04-7419-61FC-241C50303610}"/>
              </a:ext>
            </a:extLst>
          </p:cNvPr>
          <p:cNvSpPr/>
          <p:nvPr/>
        </p:nvSpPr>
        <p:spPr>
          <a:xfrm>
            <a:off x="5771707" y="4931982"/>
            <a:ext cx="1047307" cy="52322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BCADB-B873-6351-EA61-835C73FCB046}"/>
              </a:ext>
            </a:extLst>
          </p:cNvPr>
          <p:cNvSpPr txBox="1"/>
          <p:nvPr/>
        </p:nvSpPr>
        <p:spPr>
          <a:xfrm>
            <a:off x="5645118" y="5543496"/>
            <a:ext cx="1300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decrypt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8352375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C351-F3C9-88C3-CBCB-2183BA0E1D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Making Cryptography </a:t>
            </a:r>
            <a:br>
              <a:rPr lang="en-US" dirty="0"/>
            </a:br>
            <a:r>
              <a:rPr lang="en-US" dirty="0"/>
              <a:t>out of 2 primes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3EB7C-03D4-693F-3983-C86E92F13557}"/>
              </a:ext>
            </a:extLst>
          </p:cNvPr>
          <p:cNvSpPr txBox="1"/>
          <p:nvPr/>
        </p:nvSpPr>
        <p:spPr>
          <a:xfrm>
            <a:off x="669600" y="2283840"/>
            <a:ext cx="44510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p1,p2 2 prime numbers...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C7C0E8-2D68-BC80-DE92-A0A584BAB12E}"/>
                  </a:ext>
                </a:extLst>
              </p:cNvPr>
              <p:cNvSpPr txBox="1"/>
              <p:nvPr/>
            </p:nvSpPr>
            <p:spPr>
              <a:xfrm>
                <a:off x="5487120" y="2014740"/>
                <a:ext cx="3642479" cy="5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C7C0E8-2D68-BC80-DE92-A0A584BAB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120" y="2014740"/>
                <a:ext cx="3642479" cy="538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A37EDBD-837C-DD88-11F1-F235B18C1EAC}"/>
              </a:ext>
            </a:extLst>
          </p:cNvPr>
          <p:cNvSpPr txBox="1"/>
          <p:nvPr/>
        </p:nvSpPr>
        <p:spPr>
          <a:xfrm>
            <a:off x="677160" y="6126480"/>
            <a:ext cx="90154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Intuitively … Try decompose p1.p2 as a different product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of 2 key parts “e.d mod[..]” … but not as p1.p2 (too easy) 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821B1A-9C4D-3DE2-5CF6-679A3A30E910}"/>
                  </a:ext>
                </a:extLst>
              </p:cNvPr>
              <p:cNvSpPr txBox="1"/>
              <p:nvPr/>
            </p:nvSpPr>
            <p:spPr>
              <a:xfrm>
                <a:off x="1877400" y="3918240"/>
                <a:ext cx="6717960" cy="555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sz="3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821B1A-9C4D-3DE2-5CF6-679A3A30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00" y="3918240"/>
                <a:ext cx="6717960" cy="555120"/>
              </a:xfrm>
              <a:prstGeom prst="rect">
                <a:avLst/>
              </a:prstGeom>
              <a:blipFill>
                <a:blip r:embed="rId4"/>
                <a:stretch>
                  <a:fillRect b="-98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472896-E31E-1000-D3BB-0E4531F2E0E0}"/>
                  </a:ext>
                </a:extLst>
              </p:cNvPr>
              <p:cNvSpPr txBox="1"/>
              <p:nvPr/>
            </p:nvSpPr>
            <p:spPr>
              <a:xfrm>
                <a:off x="5588129" y="2592908"/>
                <a:ext cx="3648600" cy="5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472896-E31E-1000-D3BB-0E4531F2E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29" y="2592908"/>
                <a:ext cx="3648600" cy="538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32F9-D419-ED58-107B-005CC14C38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RSA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8B585-F663-2463-A14C-20706F4CAB8C}"/>
              </a:ext>
            </a:extLst>
          </p:cNvPr>
          <p:cNvSpPr txBox="1"/>
          <p:nvPr/>
        </p:nvSpPr>
        <p:spPr>
          <a:xfrm>
            <a:off x="1554479" y="2832480"/>
            <a:ext cx="50292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Technically.. solve e and d...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7F0B18-BF8F-B99B-3522-30F8964FC9CA}"/>
                  </a:ext>
                </a:extLst>
              </p:cNvPr>
              <p:cNvSpPr txBox="1"/>
              <p:nvPr/>
            </p:nvSpPr>
            <p:spPr>
              <a:xfrm>
                <a:off x="3772080" y="3203640"/>
                <a:ext cx="5189040" cy="507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7F0B18-BF8F-B99B-3522-30F8964F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080" y="3203640"/>
                <a:ext cx="5189040" cy="507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943-A51E-7B14-6F67-A84CC4E12318}"/>
                  </a:ext>
                </a:extLst>
              </p:cNvPr>
              <p:cNvSpPr txBox="1"/>
              <p:nvPr/>
            </p:nvSpPr>
            <p:spPr>
              <a:xfrm>
                <a:off x="2923559" y="4392360"/>
                <a:ext cx="4665960" cy="555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943-A51E-7B14-6F67-A84CC4E1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559" y="4392360"/>
                <a:ext cx="4665960" cy="555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69114C2-15B8-5685-BADB-74A0C302D7C4}"/>
              </a:ext>
            </a:extLst>
          </p:cNvPr>
          <p:cNvSpPr txBox="1"/>
          <p:nvPr/>
        </p:nvSpPr>
        <p:spPr>
          <a:xfrm>
            <a:off x="1554479" y="4207320"/>
            <a:ext cx="50292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84B899-D6E6-5807-296B-388FB09FDBC2}"/>
                  </a:ext>
                </a:extLst>
              </p:cNvPr>
              <p:cNvSpPr txBox="1"/>
              <p:nvPr/>
            </p:nvSpPr>
            <p:spPr>
              <a:xfrm>
                <a:off x="2926079" y="5208840"/>
                <a:ext cx="4665960" cy="555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84B899-D6E6-5807-296B-388FB09FD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79" y="5208840"/>
                <a:ext cx="4665960" cy="555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65567F3-F849-A902-4308-26BE2E84ED1C}"/>
              </a:ext>
            </a:extLst>
          </p:cNvPr>
          <p:cNvSpPr txBox="1"/>
          <p:nvPr/>
        </p:nvSpPr>
        <p:spPr>
          <a:xfrm>
            <a:off x="1554479" y="5123880"/>
            <a:ext cx="14698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And also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541F-8429-B439-9850-4C710252DD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Inverting Key </a:t>
            </a:r>
            <a:br>
              <a:rPr lang="en-US"/>
            </a:br>
            <a:r>
              <a:rPr lang="en-US"/>
              <a:t>.. need Decomposing N in p1.p2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1325-BDB9-E38D-4AF8-BE8E789A59E2}"/>
              </a:ext>
            </a:extLst>
          </p:cNvPr>
          <p:cNvSpPr txBox="1"/>
          <p:nvPr/>
        </p:nvSpPr>
        <p:spPr>
          <a:xfrm>
            <a:off x="1828800" y="3108959"/>
            <a:ext cx="7238520" cy="2673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Choose 2 HUGE  primes p1,p2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Multiply N=p1.p2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give N to someone 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and reward 1M$    IF    he finds back p1 &amp; p2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3946-BBD2-8120-D3A1-AF461F81E6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 (Secured?) Chat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439D6C2-B0DF-8A0E-B331-CA67AD2A1A2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19200" y="213912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FF684FB8-9CAB-366B-1983-10C5E5FCAE1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51920" y="2175480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D85D7-7265-5B37-D34E-DFB3B2F2DDAB}"/>
              </a:ext>
            </a:extLst>
          </p:cNvPr>
          <p:cNvSpPr txBox="1"/>
          <p:nvPr/>
        </p:nvSpPr>
        <p:spPr>
          <a:xfrm>
            <a:off x="2416320" y="2651760"/>
            <a:ext cx="3899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Alice speaking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FD80C-99F2-2DE5-AF91-2C4EEF04EF15}"/>
              </a:ext>
            </a:extLst>
          </p:cNvPr>
          <p:cNvSpPr txBox="1"/>
          <p:nvPr/>
        </p:nvSpPr>
        <p:spPr>
          <a:xfrm>
            <a:off x="6309360" y="3200400"/>
            <a:ext cx="1284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3B051-7B76-A44B-CC29-DB65606E7B0C}"/>
              </a:ext>
            </a:extLst>
          </p:cNvPr>
          <p:cNvSpPr txBox="1"/>
          <p:nvPr/>
        </p:nvSpPr>
        <p:spPr>
          <a:xfrm>
            <a:off x="2416680" y="3875760"/>
            <a:ext cx="3858119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have a secret to tell you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will tell you only if 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9BD41-D3EC-9E0C-C06C-0AEA71DC4370}"/>
              </a:ext>
            </a:extLst>
          </p:cNvPr>
          <p:cNvSpPr txBox="1"/>
          <p:nvPr/>
        </p:nvSpPr>
        <p:spPr>
          <a:xfrm>
            <a:off x="4536000" y="5036400"/>
            <a:ext cx="304127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Ok, I will do/pay/..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8CBF9-D5B4-9A9B-70A2-E90E849F7F96}"/>
              </a:ext>
            </a:extLst>
          </p:cNvPr>
          <p:cNvSpPr txBox="1"/>
          <p:nvPr/>
        </p:nvSpPr>
        <p:spPr>
          <a:xfrm>
            <a:off x="2416680" y="5855759"/>
            <a:ext cx="24897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Secret = bla bla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61D5-6CCE-CB58-51E6-A14106EB04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Naive Search...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80BD1-165C-0996-812B-2889EC8B9BBE}"/>
              </a:ext>
            </a:extLst>
          </p:cNvPr>
          <p:cNvSpPr txBox="1"/>
          <p:nvPr/>
        </p:nvSpPr>
        <p:spPr>
          <a:xfrm>
            <a:off x="1645920" y="2377439"/>
            <a:ext cx="2834640" cy="1084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Given 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Try decompose 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2CBB9-2A63-3E0B-F56B-51D0A054E355}"/>
              </a:ext>
            </a:extLst>
          </p:cNvPr>
          <p:cNvSpPr txBox="1"/>
          <p:nvPr/>
        </p:nvSpPr>
        <p:spPr>
          <a:xfrm>
            <a:off x="2436120" y="3749040"/>
            <a:ext cx="4824360" cy="1935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( BigInteger i = N;  ; i = i-2 ) {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if (divides(i, N)) {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p1 = i;  break;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}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}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E4E7-2B0E-E9FA-2D10-879620F7B0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HUGE is HUGE enough?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993A-D08C-3DCF-C384-A23C06BB6076}"/>
              </a:ext>
            </a:extLst>
          </p:cNvPr>
          <p:cNvSpPr txBox="1"/>
          <p:nvPr/>
        </p:nvSpPr>
        <p:spPr>
          <a:xfrm>
            <a:off x="1311120" y="2330640"/>
            <a:ext cx="40165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Example:  choose   p1 &gt;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BA29C-73F3-42FE-38A9-5ED17CF7CB67}"/>
              </a:ext>
            </a:extLst>
          </p:cNvPr>
          <p:cNvSpPr txBox="1"/>
          <p:nvPr/>
        </p:nvSpPr>
        <p:spPr>
          <a:xfrm>
            <a:off x="5196600" y="2167200"/>
            <a:ext cx="91835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1024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B251C-906B-0173-FAF2-CFD4DBB9F0BA}"/>
              </a:ext>
            </a:extLst>
          </p:cNvPr>
          <p:cNvSpPr txBox="1"/>
          <p:nvPr/>
        </p:nvSpPr>
        <p:spPr>
          <a:xfrm>
            <a:off x="1064520" y="3734640"/>
            <a:ext cx="670788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 Theory :  Decomposition Program finishes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 Practise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F485-994A-769E-C0C2-A891131A9946}"/>
              </a:ext>
            </a:extLst>
          </p:cNvPr>
          <p:cNvSpPr txBox="1"/>
          <p:nvPr/>
        </p:nvSpPr>
        <p:spPr>
          <a:xfrm>
            <a:off x="6268320" y="2468880"/>
            <a:ext cx="3472559" cy="858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=2.2.2. …. (1024 times)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~ 1000 . 1000  …. (1014 times)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~ 1 000 000 000 … (3000 zeros)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E5DBC-42B8-B339-4581-03EFED6AB1E7}"/>
              </a:ext>
            </a:extLst>
          </p:cNvPr>
          <p:cNvSpPr txBox="1"/>
          <p:nvPr/>
        </p:nvSpPr>
        <p:spPr>
          <a:xfrm>
            <a:off x="2053440" y="5029200"/>
            <a:ext cx="7977600" cy="2304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 More than Atoms in Universe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 Slow... 1CPU =&gt; 1000...00000 centuries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 Energy : 1000...000 CPUS =&gt; requires more power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                            than 1000...000 solars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2D6E-C5C0-FD8D-4E64-CC21563AF1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Possible to Find so HUGE Primes?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CAF42-C273-F1C5-9F7B-3264215BA311}"/>
              </a:ext>
            </a:extLst>
          </p:cNvPr>
          <p:cNvSpPr txBox="1"/>
          <p:nvPr/>
        </p:nvSpPr>
        <p:spPr>
          <a:xfrm>
            <a:off x="1188719" y="2377439"/>
            <a:ext cx="7788600" cy="3780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 Theory :  infinite numbers of Primes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Storing all primes from [0, 2^1024] ??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... is even harder than counting them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Primes become rare : Count primes in [0, N] ~ log 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There always exist a prime in [k, 2k]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FB9A-0382-1B1E-F5EB-61193855D0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Find One Random (!) Huge Prime</a:t>
            </a:r>
            <a:br>
              <a:rPr lang="en-US"/>
            </a:br>
            <a:r>
              <a:rPr lang="en-US"/>
              <a:t>Efficiently (?)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1FAEB9-22FB-B300-A584-23E3A6CE5A9D}"/>
              </a:ext>
            </a:extLst>
          </p:cNvPr>
          <p:cNvSpPr txBox="1"/>
          <p:nvPr/>
        </p:nvSpPr>
        <p:spPr>
          <a:xfrm>
            <a:off x="1086480" y="3769920"/>
            <a:ext cx="5385600" cy="1935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( BigInteger i =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start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;  ; i = i+2 ) {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if (isPrime(i)) {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p = i;  break;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}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AB973-F2CB-C81A-9B89-0C2C45F94DD4}"/>
              </a:ext>
            </a:extLst>
          </p:cNvPr>
          <p:cNvSpPr txBox="1"/>
          <p:nvPr/>
        </p:nvSpPr>
        <p:spPr>
          <a:xfrm>
            <a:off x="1062719" y="2870640"/>
            <a:ext cx="827207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Given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start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= random number &gt; 2^N-1  … with N~1024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D9FF-E90C-E1E6-1155-9B489167D4C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Need Efficient Primality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32063D-7AF1-2CEA-B7C6-2FB4B66C7A5F}"/>
                  </a:ext>
                </a:extLst>
              </p:cNvPr>
              <p:cNvSpPr txBox="1"/>
              <p:nvPr/>
            </p:nvSpPr>
            <p:spPr>
              <a:xfrm>
                <a:off x="5767919" y="2468880"/>
                <a:ext cx="4097520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32063D-7AF1-2CEA-B7C6-2FB4B66C7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19" y="2468880"/>
                <a:ext cx="4097520" cy="822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28144-2790-D46C-D0B4-BC533F950F3F}"/>
                  </a:ext>
                </a:extLst>
              </p:cNvPr>
              <p:cNvSpPr txBox="1"/>
              <p:nvPr/>
            </p:nvSpPr>
            <p:spPr>
              <a:xfrm>
                <a:off x="2568600" y="2561039"/>
                <a:ext cx="2736000" cy="82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28144-2790-D46C-D0B4-BC533F950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600" y="2561039"/>
                <a:ext cx="2736000" cy="826200"/>
              </a:xfrm>
              <a:prstGeom prst="rect">
                <a:avLst/>
              </a:prstGeom>
              <a:blipFill>
                <a:blip r:embed="rId4"/>
                <a:stretch>
                  <a:fillRect t="-44118" b="-77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F9904C-1B97-FBDF-C81A-B6B155D10F29}"/>
                  </a:ext>
                </a:extLst>
              </p:cNvPr>
              <p:cNvSpPr txBox="1"/>
              <p:nvPr/>
            </p:nvSpPr>
            <p:spPr>
              <a:xfrm>
                <a:off x="731519" y="1643039"/>
                <a:ext cx="4473360" cy="825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𝑝𝑖𝑠𝑝𝑟𝑖𝑚𝑒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F9904C-1B97-FBDF-C81A-B6B155D1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" y="1643039"/>
                <a:ext cx="4473360" cy="825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9FC3DD-7D98-3634-E62C-B098CCAD666C}"/>
              </a:ext>
            </a:extLst>
          </p:cNvPr>
          <p:cNvSpPr txBox="1"/>
          <p:nvPr/>
        </p:nvSpPr>
        <p:spPr>
          <a:xfrm>
            <a:off x="548640" y="4289040"/>
            <a:ext cx="5212080" cy="465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Choose any a, for example a=27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767AD9-2846-6E3F-908F-E533C8A077E7}"/>
                  </a:ext>
                </a:extLst>
              </p:cNvPr>
              <p:cNvSpPr txBox="1"/>
              <p:nvPr/>
            </p:nvSpPr>
            <p:spPr>
              <a:xfrm>
                <a:off x="7441560" y="4017960"/>
                <a:ext cx="2159640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767AD9-2846-6E3F-908F-E533C8A07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60" y="4017960"/>
                <a:ext cx="2159640" cy="822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DC37DD-D01D-5854-F366-8CF1A113869D}"/>
              </a:ext>
            </a:extLst>
          </p:cNvPr>
          <p:cNvSpPr/>
          <p:nvPr/>
        </p:nvSpPr>
        <p:spPr>
          <a:xfrm>
            <a:off x="1964880" y="5400720"/>
            <a:ext cx="731519" cy="457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D6FF7-663D-3F22-B8A5-3EB566011D56}"/>
              </a:ext>
            </a:extLst>
          </p:cNvPr>
          <p:cNvSpPr txBox="1"/>
          <p:nvPr/>
        </p:nvSpPr>
        <p:spPr>
          <a:xfrm>
            <a:off x="3046320" y="5381279"/>
            <a:ext cx="24012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 is NOT prime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6E5D4-EFBF-E1F0-5586-9826CC7900C1}"/>
              </a:ext>
            </a:extLst>
          </p:cNvPr>
          <p:cNvSpPr txBox="1"/>
          <p:nvPr/>
        </p:nvSpPr>
        <p:spPr>
          <a:xfrm>
            <a:off x="5852160" y="4289040"/>
            <a:ext cx="15264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Compute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8C298-61C9-DEB5-8E54-12B595B6E4AF}"/>
              </a:ext>
            </a:extLst>
          </p:cNvPr>
          <p:cNvSpPr txBox="1"/>
          <p:nvPr/>
        </p:nvSpPr>
        <p:spPr>
          <a:xfrm>
            <a:off x="593280" y="5400720"/>
            <a:ext cx="138311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!= 1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3E62A-AE42-27E5-821C-F3365A8705CE}"/>
              </a:ext>
            </a:extLst>
          </p:cNvPr>
          <p:cNvSpPr txBox="1"/>
          <p:nvPr/>
        </p:nvSpPr>
        <p:spPr>
          <a:xfrm>
            <a:off x="593280" y="5940720"/>
            <a:ext cx="148391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== 1   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5048DD-A0FF-D408-6A16-75D146AF2EDB}"/>
              </a:ext>
            </a:extLst>
          </p:cNvPr>
          <p:cNvSpPr/>
          <p:nvPr/>
        </p:nvSpPr>
        <p:spPr>
          <a:xfrm>
            <a:off x="1964880" y="5942880"/>
            <a:ext cx="731519" cy="457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4C356-FE9D-4B31-07A1-3A4DBBF8F570}"/>
              </a:ext>
            </a:extLst>
          </p:cNvPr>
          <p:cNvSpPr txBox="1"/>
          <p:nvPr/>
        </p:nvSpPr>
        <p:spPr>
          <a:xfrm>
            <a:off x="2970720" y="5914079"/>
            <a:ext cx="620819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Probability 1/p that p is anyway not prime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CB21D8-FFF1-6057-A218-2636D52D313C}"/>
              </a:ext>
            </a:extLst>
          </p:cNvPr>
          <p:cNvSpPr txBox="1"/>
          <p:nvPr/>
        </p:nvSpPr>
        <p:spPr>
          <a:xfrm>
            <a:off x="2682720" y="6608880"/>
            <a:ext cx="27486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Reapeat for b=43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8221CE-EAE1-65AB-759B-7E428F6E2712}"/>
              </a:ext>
            </a:extLst>
          </p:cNvPr>
          <p:cNvSpPr/>
          <p:nvPr/>
        </p:nvSpPr>
        <p:spPr>
          <a:xfrm>
            <a:off x="5541840" y="6625440"/>
            <a:ext cx="731519" cy="457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00C6C-39C2-3204-AC40-77640F16A89D}"/>
              </a:ext>
            </a:extLst>
          </p:cNvPr>
          <p:cNvSpPr txBox="1"/>
          <p:nvPr/>
        </p:nvSpPr>
        <p:spPr>
          <a:xfrm>
            <a:off x="6312240" y="6608880"/>
            <a:ext cx="382931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Confirm .. or proba 1/p^2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1FEA-CE67-A8D1-DB78-C106351EC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Efficient Compute Powers..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4124F-A1B7-C7CC-B273-432B5E813792}"/>
              </a:ext>
            </a:extLst>
          </p:cNvPr>
          <p:cNvSpPr txBox="1"/>
          <p:nvPr/>
        </p:nvSpPr>
        <p:spPr>
          <a:xfrm>
            <a:off x="1005840" y="2006280"/>
            <a:ext cx="6217919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Write in basis-2 (binary representation)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89DB54-294C-458A-6A33-F17EFD0CF06D}"/>
                  </a:ext>
                </a:extLst>
              </p:cNvPr>
              <p:cNvSpPr txBox="1"/>
              <p:nvPr/>
            </p:nvSpPr>
            <p:spPr>
              <a:xfrm>
                <a:off x="7498080" y="2743199"/>
                <a:ext cx="2103120" cy="640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89DB54-294C-458A-6A33-F17EFD0C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0" y="2743199"/>
                <a:ext cx="210312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F8BA23-C856-7DD5-8320-C8A0964026AD}"/>
              </a:ext>
            </a:extLst>
          </p:cNvPr>
          <p:cNvSpPr txBox="1"/>
          <p:nvPr/>
        </p:nvSpPr>
        <p:spPr>
          <a:xfrm>
            <a:off x="1097280" y="3787920"/>
            <a:ext cx="9367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Then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225A8-3B7E-9D4B-27C0-A868F6EAB5BC}"/>
              </a:ext>
            </a:extLst>
          </p:cNvPr>
          <p:cNvSpPr/>
          <p:nvPr/>
        </p:nvSpPr>
        <p:spPr>
          <a:xfrm flipV="1">
            <a:off x="4663440" y="6247440"/>
            <a:ext cx="731519" cy="610560"/>
          </a:xfrm>
          <a:custGeom>
            <a:avLst>
              <a:gd name="f0" fmla="val 16200000"/>
              <a:gd name="f1" fmla="val 4980000"/>
              <a:gd name="f2" fmla="val 665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AD144-FB22-C699-933A-7EFFD1E38538}"/>
              </a:ext>
            </a:extLst>
          </p:cNvPr>
          <p:cNvSpPr txBox="1"/>
          <p:nvPr/>
        </p:nvSpPr>
        <p:spPr>
          <a:xfrm>
            <a:off x="4663440" y="6932880"/>
            <a:ext cx="8773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square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86F047-CB96-B840-8368-783813736DFB}"/>
              </a:ext>
            </a:extLst>
          </p:cNvPr>
          <p:cNvSpPr/>
          <p:nvPr/>
        </p:nvSpPr>
        <p:spPr>
          <a:xfrm flipV="1">
            <a:off x="7219440" y="6247080"/>
            <a:ext cx="731519" cy="610560"/>
          </a:xfrm>
          <a:custGeom>
            <a:avLst>
              <a:gd name="f0" fmla="val 16200000"/>
              <a:gd name="f1" fmla="val 4980000"/>
              <a:gd name="f2" fmla="val 665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F4824-1913-4B96-3179-B740377BD664}"/>
              </a:ext>
            </a:extLst>
          </p:cNvPr>
          <p:cNvSpPr txBox="1"/>
          <p:nvPr/>
        </p:nvSpPr>
        <p:spPr>
          <a:xfrm>
            <a:off x="7219440" y="6932520"/>
            <a:ext cx="8773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square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FD40B-ABDB-6435-D052-D209CB5BCE9A}"/>
                  </a:ext>
                </a:extLst>
              </p:cNvPr>
              <p:cNvSpPr txBox="1"/>
              <p:nvPr/>
            </p:nvSpPr>
            <p:spPr>
              <a:xfrm>
                <a:off x="2743199" y="5092200"/>
                <a:ext cx="6645240" cy="130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....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FD40B-ABDB-6435-D052-D209CB5BC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99" y="5092200"/>
                <a:ext cx="6645240" cy="1308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188AF4-7C92-B0A7-CA5A-AB5637B4CFF4}"/>
                  </a:ext>
                </a:extLst>
              </p:cNvPr>
              <p:cNvSpPr txBox="1"/>
              <p:nvPr/>
            </p:nvSpPr>
            <p:spPr>
              <a:xfrm>
                <a:off x="2773080" y="2651760"/>
                <a:ext cx="410076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−1=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+..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188AF4-7C92-B0A7-CA5A-AB5637B4C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080" y="2651760"/>
                <a:ext cx="410076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DD6F92-F225-C822-BAA9-427FFA8EA84A}"/>
                  </a:ext>
                </a:extLst>
              </p:cNvPr>
              <p:cNvSpPr txBox="1"/>
              <p:nvPr/>
            </p:nvSpPr>
            <p:spPr>
              <a:xfrm>
                <a:off x="1920960" y="4336200"/>
                <a:ext cx="4057200" cy="643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....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DD6F92-F225-C822-BAA9-427FFA8EA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960" y="4336200"/>
                <a:ext cx="4057200" cy="643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DFDC-E822-369B-C523-1B6A4DDBBF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760" y="301320"/>
            <a:ext cx="9209880" cy="1262160"/>
          </a:xfrm>
        </p:spPr>
        <p:txBody>
          <a:bodyPr/>
          <a:lstStyle/>
          <a:p>
            <a:pPr lvl="0"/>
            <a:r>
              <a:rPr lang="en-US"/>
              <a:t>Efficient (Enough?) Powers Compute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38F69-6BD0-5C8F-2000-87C2ADCBB308}"/>
              </a:ext>
            </a:extLst>
          </p:cNvPr>
          <p:cNvSpPr txBox="1"/>
          <p:nvPr/>
        </p:nvSpPr>
        <p:spPr>
          <a:xfrm>
            <a:off x="4568040" y="1882080"/>
            <a:ext cx="91835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1024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7D9EA-2563-BF14-3F1F-FFED4D1B6803}"/>
              </a:ext>
            </a:extLst>
          </p:cNvPr>
          <p:cNvSpPr txBox="1"/>
          <p:nvPr/>
        </p:nvSpPr>
        <p:spPr>
          <a:xfrm>
            <a:off x="3782520" y="2167200"/>
            <a:ext cx="9565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 ~ 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438D13-9DF6-EBDC-DA6D-3C9C2FD49948}"/>
                  </a:ext>
                </a:extLst>
              </p:cNvPr>
              <p:cNvSpPr txBox="1"/>
              <p:nvPr/>
            </p:nvSpPr>
            <p:spPr>
              <a:xfrm>
                <a:off x="400680" y="5120639"/>
                <a:ext cx="2159640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438D13-9DF6-EBDC-DA6D-3C9C2FD4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0" y="5120639"/>
                <a:ext cx="2159640" cy="822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8736D6-DEF2-C2BF-B430-DB441A97AED5}"/>
                  </a:ext>
                </a:extLst>
              </p:cNvPr>
              <p:cNvSpPr txBox="1"/>
              <p:nvPr/>
            </p:nvSpPr>
            <p:spPr>
              <a:xfrm>
                <a:off x="1188719" y="3341520"/>
                <a:ext cx="1321200" cy="807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8736D6-DEF2-C2BF-B430-DB441A97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19" y="3341520"/>
                <a:ext cx="1321200" cy="807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C41C920-94C3-041E-845F-74631F0EC929}"/>
              </a:ext>
            </a:extLst>
          </p:cNvPr>
          <p:cNvSpPr txBox="1"/>
          <p:nvPr/>
        </p:nvSpPr>
        <p:spPr>
          <a:xfrm>
            <a:off x="2834640" y="3432960"/>
            <a:ext cx="6217919" cy="13715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Computable in o(2.N multiplications)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BUT Would be a HUGE number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F185D-7810-19FF-5381-A86CCA9E1449}"/>
              </a:ext>
            </a:extLst>
          </p:cNvPr>
          <p:cNvSpPr txBox="1"/>
          <p:nvPr/>
        </p:nvSpPr>
        <p:spPr>
          <a:xfrm>
            <a:off x="2926079" y="5212080"/>
            <a:ext cx="6217919" cy="13715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Computable in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o(2.N multiplications + 1.N modulo)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quite FAST, with small memory need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1D013-C61D-5417-ADA8-8C45CE810D2E}"/>
              </a:ext>
            </a:extLst>
          </p:cNvPr>
          <p:cNvSpPr txBox="1"/>
          <p:nvPr/>
        </p:nvSpPr>
        <p:spPr>
          <a:xfrm>
            <a:off x="6126480" y="2211120"/>
            <a:ext cx="25750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N=log2(p)=1024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1576-AC3B-0703-36F4-ACD3B9FFB2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Not Efficient Enough For Video &amp; High Traffic Network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B67E2-857C-D94A-D00E-710CA01B1A5F}"/>
              </a:ext>
            </a:extLst>
          </p:cNvPr>
          <p:cNvSpPr txBox="1"/>
          <p:nvPr/>
        </p:nvSpPr>
        <p:spPr>
          <a:xfrm>
            <a:off x="1554479" y="2286000"/>
            <a:ext cx="5888160" cy="1935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But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 for small DATA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~ 1ms on a CPU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Embeddable in RDA SecurID card 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10A89-897A-EAC9-8871-8ED36CBED987}"/>
              </a:ext>
            </a:extLst>
          </p:cNvPr>
          <p:cNvSpPr txBox="1"/>
          <p:nvPr/>
        </p:nvSpPr>
        <p:spPr>
          <a:xfrm>
            <a:off x="1645920" y="5212080"/>
            <a:ext cx="6037079" cy="85762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 For Exchanging a symmetric Key</a:t>
            </a:r>
            <a:b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… then using AES-256 cypher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05DFA-ECAA-C69E-A346-2A968BF88654}"/>
              </a:ext>
            </a:extLst>
          </p:cNvPr>
          <p:cNvSpPr txBox="1"/>
          <p:nvPr/>
        </p:nvSpPr>
        <p:spPr>
          <a:xfrm>
            <a:off x="253800" y="6564960"/>
            <a:ext cx="8854709" cy="47425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Application : </a:t>
            </a:r>
            <a:r>
              <a:rPr lang="en-US" sz="26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TLS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protocol  (previous SSL), for example in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AD23EFAC-C2ED-6C06-0174-9644EDB497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589519" y="3483720"/>
            <a:ext cx="1828800" cy="11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B234E69A-4E9D-FE9D-19F1-CF7B72765F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388841" y="6326522"/>
            <a:ext cx="1723680" cy="112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D9107-29A0-3C37-4C3A-9A585454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20" y="4949103"/>
            <a:ext cx="5124894" cy="21909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7BB394-916A-3A6E-BA55-F3002B867BB3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8624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dirty="0" err="1">
                <a:solidFill>
                  <a:sysClr val="windowText" lastClr="000000"/>
                </a:solidFill>
              </a:rPr>
              <a:t>SmartCard</a:t>
            </a:r>
            <a:r>
              <a:rPr lang="en-US" dirty="0">
                <a:solidFill>
                  <a:sysClr val="windowText" lastClr="000000"/>
                </a:solidFill>
              </a:rPr>
              <a:t> ... Not only "memory",  but also RSA "Compute"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(auto-block after 3 PIN attempts)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46465-0ADC-A3E1-8756-A4C6AFE0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679" y="2287685"/>
            <a:ext cx="2267146" cy="5227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D08D8F-AEE3-99B5-C134-1062D3E90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5" y="2609340"/>
            <a:ext cx="6523285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68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78A09-A44F-0BB7-9504-63460639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64" y="2299524"/>
            <a:ext cx="9182896" cy="296062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EABC0C-CCDF-C2F4-4F2E-E66B5C8E7F83}"/>
              </a:ext>
            </a:extLst>
          </p:cNvPr>
          <p:cNvSpPr txBox="1">
            <a:spLocks/>
          </p:cNvSpPr>
          <p:nvPr/>
        </p:nvSpPr>
        <p:spPr>
          <a:xfrm>
            <a:off x="504492" y="46138"/>
            <a:ext cx="9071640" cy="1607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dirty="0">
                <a:solidFill>
                  <a:sysClr val="windowText" lastClr="000000"/>
                </a:solidFill>
              </a:rPr>
              <a:t>Securing Hardware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 ... not only Network/Software !</a:t>
            </a:r>
          </a:p>
        </p:txBody>
      </p:sp>
    </p:spTree>
    <p:extLst>
      <p:ext uri="{BB962C8B-B14F-4D97-AF65-F5344CB8AC3E}">
        <p14:creationId xmlns:p14="http://schemas.microsoft.com/office/powerpoint/2010/main" val="404042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01D4-E56B-9208-B1FD-AA37879D27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What's (Possibly) Wrong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11F121-06AE-885D-B1BB-B9AF91666B53}"/>
              </a:ext>
            </a:extLst>
          </p:cNvPr>
          <p:cNvSpPr txBox="1"/>
          <p:nvPr/>
        </p:nvSpPr>
        <p:spPr>
          <a:xfrm>
            <a:off x="2466360" y="3231360"/>
            <a:ext cx="5123159" cy="2072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Be Paranoiac 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By Default, Everything is wrong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Proofs next ...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D4E2-F9A8-C868-773E-E6ABB63A50ED}"/>
              </a:ext>
            </a:extLst>
          </p:cNvPr>
          <p:cNvSpPr txBox="1">
            <a:spLocks/>
          </p:cNvSpPr>
          <p:nvPr/>
        </p:nvSpPr>
        <p:spPr>
          <a:xfrm>
            <a:off x="504492" y="46138"/>
            <a:ext cx="9071640" cy="20378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dirty="0">
                <a:solidFill>
                  <a:sysClr val="windowText" lastClr="000000"/>
                </a:solidFill>
              </a:rPr>
              <a:t>RSA = "big" Compute Resource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... maybe not suitable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=&gt; Alternatives .. ECC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39DFA-E48D-5B4B-FFCD-DE280FDF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4" y="2581593"/>
            <a:ext cx="9865535" cy="44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53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B7BC-44A8-0484-47D9-3848AFA6BCA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380C2-A731-E392-0C44-916FB7093A05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53667-1F5B-AFE1-9E02-59EDF734277A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0CF0A-6A24-B501-BACF-E3F283705546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46E94-57B2-4CD6-4849-9EE2EBAEC2B2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3DCF18-EFAD-7AD7-8341-222C2A7AD096}"/>
              </a:ext>
            </a:extLst>
          </p:cNvPr>
          <p:cNvSpPr/>
          <p:nvPr/>
        </p:nvSpPr>
        <p:spPr>
          <a:xfrm rot="2792400">
            <a:off x="3701160" y="1655961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C45A222-D819-0D35-D6DE-DBA91371EDFB}"/>
              </a:ext>
            </a:extLst>
          </p:cNvPr>
          <p:cNvSpPr/>
          <p:nvPr/>
        </p:nvSpPr>
        <p:spPr>
          <a:xfrm rot="2792400">
            <a:off x="5681334" y="4713301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A1901-C6E5-0D45-BB3F-E8D7C6210B33}"/>
              </a:ext>
            </a:extLst>
          </p:cNvPr>
          <p:cNvSpPr/>
          <p:nvPr/>
        </p:nvSpPr>
        <p:spPr>
          <a:xfrm rot="18807600" flipH="1">
            <a:off x="6573730" y="472532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5BE345-8EDE-7F39-2FB8-25B4AA5C4824}"/>
              </a:ext>
            </a:extLst>
          </p:cNvPr>
          <p:cNvSpPr/>
          <p:nvPr/>
        </p:nvSpPr>
        <p:spPr>
          <a:xfrm rot="18807600" flipH="1">
            <a:off x="4590592" y="1674390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9EE42-DA6A-2D17-0337-6D0E143B9BEC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08673B-10EF-B342-C300-0DB797225C4C}"/>
              </a:ext>
            </a:extLst>
          </p:cNvPr>
          <p:cNvSpPr/>
          <p:nvPr/>
        </p:nvSpPr>
        <p:spPr>
          <a:xfrm rot="2792400">
            <a:off x="1307285" y="6116409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8E7CB9-5014-57E7-1304-1CE597F016B9}"/>
              </a:ext>
            </a:extLst>
          </p:cNvPr>
          <p:cNvSpPr/>
          <p:nvPr/>
        </p:nvSpPr>
        <p:spPr>
          <a:xfrm rot="18807600" flipH="1">
            <a:off x="2083810" y="6132061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EDB6A-FBF8-7B19-AE33-4436D6858457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7DAEA-484C-53A1-E192-CB932E2C4F3C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C77FC-BB96-8AA8-41EC-338DF511A299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FB780-A8DE-CACE-7BF9-56DDB728BED9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DDC99-F076-E2D6-F709-8F6A10E8CFF4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45229F1-A469-0E7D-DFD4-A5B1E36CEDD2}"/>
              </a:ext>
            </a:extLst>
          </p:cNvPr>
          <p:cNvSpPr/>
          <p:nvPr/>
        </p:nvSpPr>
        <p:spPr>
          <a:xfrm rot="18807600" flipH="1">
            <a:off x="6274466" y="2824716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A074EC-2806-12C2-E30C-87364896422F}"/>
              </a:ext>
            </a:extLst>
          </p:cNvPr>
          <p:cNvSpPr/>
          <p:nvPr/>
        </p:nvSpPr>
        <p:spPr>
          <a:xfrm rot="2792400">
            <a:off x="5530704" y="2841176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5E1F1A6-A44F-2E6B-DC73-892AD5533F4A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FE0160-05C4-2D28-F97F-E912247AF7CB}"/>
              </a:ext>
            </a:extLst>
          </p:cNvPr>
          <p:cNvSpPr/>
          <p:nvPr/>
        </p:nvSpPr>
        <p:spPr>
          <a:xfrm rot="17258435">
            <a:off x="6677465" y="1352165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6846E7-7C76-C59B-1375-18676B8CFBBC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6D296CD-5569-DB62-1411-22E3D9DC0B0C}"/>
              </a:ext>
            </a:extLst>
          </p:cNvPr>
          <p:cNvSpPr/>
          <p:nvPr/>
        </p:nvSpPr>
        <p:spPr>
          <a:xfrm>
            <a:off x="1942560" y="6724800"/>
            <a:ext cx="3178080" cy="83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DEE3-5D9F-9F6F-151F-1FDAED637F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Fast Pseudo-Random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44A87-3FB4-107D-8AC7-741F5B40E43B}"/>
              </a:ext>
            </a:extLst>
          </p:cNvPr>
          <p:cNvSpPr txBox="1"/>
          <p:nvPr/>
        </p:nvSpPr>
        <p:spPr>
          <a:xfrm>
            <a:off x="689760" y="2194560"/>
            <a:ext cx="5528160" cy="461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Back to Math : Doing Polynomials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672585-7FC6-4650-EA14-4F94E4179721}"/>
                  </a:ext>
                </a:extLst>
              </p:cNvPr>
              <p:cNvSpPr txBox="1"/>
              <p:nvPr/>
            </p:nvSpPr>
            <p:spPr>
              <a:xfrm>
                <a:off x="1975680" y="2886840"/>
                <a:ext cx="6711120" cy="587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672585-7FC6-4650-EA14-4F94E417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680" y="2886840"/>
                <a:ext cx="6711120" cy="587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182E29C-3E0D-7D57-492E-3A2C0FE867E0}"/>
              </a:ext>
            </a:extLst>
          </p:cNvPr>
          <p:cNvSpPr txBox="1"/>
          <p:nvPr/>
        </p:nvSpPr>
        <p:spPr>
          <a:xfrm>
            <a:off x="640080" y="4062239"/>
            <a:ext cx="91440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Polynomials over Z/2Z modulos, truncated to Rank 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B4ADE7-49BE-A3CD-B688-39228B40D7AB}"/>
                  </a:ext>
                </a:extLst>
              </p:cNvPr>
              <p:cNvSpPr txBox="1"/>
              <p:nvPr/>
            </p:nvSpPr>
            <p:spPr>
              <a:xfrm>
                <a:off x="548640" y="4667400"/>
                <a:ext cx="3200400" cy="81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B4ADE7-49BE-A3CD-B688-39228B40D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667400"/>
                <a:ext cx="3200400" cy="819000"/>
              </a:xfrm>
              <a:prstGeom prst="rect">
                <a:avLst/>
              </a:prstGeom>
              <a:blipFill>
                <a:blip r:embed="rId4"/>
                <a:stretch>
                  <a:fillRect t="-44776" b="-80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46CAB1-F814-CD37-E85B-7FEACE8B4ED2}"/>
                  </a:ext>
                </a:extLst>
              </p:cNvPr>
              <p:cNvSpPr txBox="1"/>
              <p:nvPr/>
            </p:nvSpPr>
            <p:spPr>
              <a:xfrm>
                <a:off x="4114800" y="4663440"/>
                <a:ext cx="2926079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46CAB1-F814-CD37-E85B-7FEACE8B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663440"/>
                <a:ext cx="2926079" cy="822960"/>
              </a:xfrm>
              <a:prstGeom prst="rect">
                <a:avLst/>
              </a:prstGeom>
              <a:blipFill>
                <a:blip r:embed="rId5"/>
                <a:stretch>
                  <a:fillRect t="-43704" b="-8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F23645-6239-8C54-DFDA-C24C3B36D196}"/>
                  </a:ext>
                </a:extLst>
              </p:cNvPr>
              <p:cNvSpPr txBox="1"/>
              <p:nvPr/>
            </p:nvSpPr>
            <p:spPr>
              <a:xfrm>
                <a:off x="7223760" y="4480560"/>
                <a:ext cx="2822400" cy="1097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F23645-6239-8C54-DFDA-C24C3B36D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760" y="4480560"/>
                <a:ext cx="2822400" cy="1097280"/>
              </a:xfrm>
              <a:prstGeom prst="rect">
                <a:avLst/>
              </a:prstGeom>
              <a:blipFill>
                <a:blip r:embed="rId6"/>
                <a:stretch>
                  <a:fillRect t="-20556" b="-47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A2582EF-6BF0-41D2-035A-4C1A95978A9A}"/>
              </a:ext>
            </a:extLst>
          </p:cNvPr>
          <p:cNvSpPr txBox="1"/>
          <p:nvPr/>
        </p:nvSpPr>
        <p:spPr>
          <a:xfrm>
            <a:off x="640080" y="6035040"/>
            <a:ext cx="905256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we are interrested not in X … put in P (in coefficients)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algebra of P : P1, P2, …    P1.P2,  P1+P2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BEEA-2817-7FE7-23C4-C2148739AC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Consecutive Powers of 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EB7BC6-59E1-28C5-2465-6596213D69F0}"/>
                  </a:ext>
                </a:extLst>
              </p:cNvPr>
              <p:cNvSpPr txBox="1"/>
              <p:nvPr/>
            </p:nvSpPr>
            <p:spPr>
              <a:xfrm>
                <a:off x="534600" y="2492280"/>
                <a:ext cx="8426520" cy="890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...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...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EB7BC6-59E1-28C5-2465-6596213D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00" y="2492280"/>
                <a:ext cx="8426520" cy="890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8F873FD-6B76-B1B6-99B8-D7A6F8669A2D}"/>
              </a:ext>
            </a:extLst>
          </p:cNvPr>
          <p:cNvSpPr txBox="1"/>
          <p:nvPr/>
        </p:nvSpPr>
        <p:spPr>
          <a:xfrm>
            <a:off x="363600" y="1962720"/>
            <a:ext cx="57099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Consecutive (truncated) powers of P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47D29-B328-DC7E-421F-81417766B4FF}"/>
              </a:ext>
            </a:extLst>
          </p:cNvPr>
          <p:cNvSpPr txBox="1"/>
          <p:nvPr/>
        </p:nvSpPr>
        <p:spPr>
          <a:xfrm>
            <a:off x="365760" y="4206240"/>
            <a:ext cx="567792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“P” is chosen irreductible in Z/2Z[n]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then orbit contains all polynoms! 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(all coefficients of all polynoms)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11592-0FBF-4B8E-FE3F-F35F58A7DE36}"/>
                  </a:ext>
                </a:extLst>
              </p:cNvPr>
              <p:cNvSpPr txBox="1"/>
              <p:nvPr/>
            </p:nvSpPr>
            <p:spPr>
              <a:xfrm>
                <a:off x="2056320" y="5577840"/>
                <a:ext cx="4984560" cy="623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𝑐𝑎𝑟𝑑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...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11592-0FBF-4B8E-FE3F-F35F58A7D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320" y="5577840"/>
                <a:ext cx="4984560" cy="623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D7A7504-DCC9-252B-7677-FA5372861E5E}"/>
              </a:ext>
            </a:extLst>
          </p:cNvPr>
          <p:cNvSpPr txBox="1"/>
          <p:nvPr/>
        </p:nvSpPr>
        <p:spPr>
          <a:xfrm>
            <a:off x="640080" y="6583679"/>
            <a:ext cx="37242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Suppose N = 64 … then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2D5A40-1518-BF2E-136B-55200AB6CB60}"/>
                  </a:ext>
                </a:extLst>
              </p:cNvPr>
              <p:cNvSpPr txBox="1"/>
              <p:nvPr/>
            </p:nvSpPr>
            <p:spPr>
              <a:xfrm>
                <a:off x="4297680" y="6400799"/>
                <a:ext cx="2377439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sup>
                          </m:sSup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2D5A40-1518-BF2E-136B-55200AB6C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80" y="6400799"/>
                <a:ext cx="2377439" cy="822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9F0B059-1279-48E1-A598-0A24850DCA44}"/>
              </a:ext>
            </a:extLst>
          </p:cNvPr>
          <p:cNvSpPr txBox="1"/>
          <p:nvPr/>
        </p:nvSpPr>
        <p:spPr>
          <a:xfrm>
            <a:off x="6548040" y="6578280"/>
            <a:ext cx="35838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 a Pseudo-Random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generator HUGE cycle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AE83-FEC5-CED9-99AF-86497789AD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Multiply (and Truncate) Polynoms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A53C6-3669-6B08-B276-F8CFE6B4F020}"/>
                  </a:ext>
                </a:extLst>
              </p:cNvPr>
              <p:cNvSpPr txBox="1"/>
              <p:nvPr/>
            </p:nvSpPr>
            <p:spPr>
              <a:xfrm>
                <a:off x="1634400" y="2194560"/>
                <a:ext cx="6756479" cy="587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A53C6-3669-6B08-B276-F8CFE6B4F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400" y="2194560"/>
                <a:ext cx="6756479" cy="587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23AF7D-CAB6-5271-DDD2-9F29F4963B3A}"/>
                  </a:ext>
                </a:extLst>
              </p:cNvPr>
              <p:cNvSpPr txBox="1"/>
              <p:nvPr/>
            </p:nvSpPr>
            <p:spPr>
              <a:xfrm>
                <a:off x="1725839" y="2926079"/>
                <a:ext cx="6686640" cy="587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23AF7D-CAB6-5271-DDD2-9F29F4963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839" y="2926079"/>
                <a:ext cx="6686640" cy="587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23B781-D7A0-1029-BD91-58933A867A7A}"/>
                  </a:ext>
                </a:extLst>
              </p:cNvPr>
              <p:cNvSpPr txBox="1"/>
              <p:nvPr/>
            </p:nvSpPr>
            <p:spPr>
              <a:xfrm>
                <a:off x="91440" y="4305600"/>
                <a:ext cx="9990360" cy="540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23B781-D7A0-1029-BD91-58933A867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4305600"/>
                <a:ext cx="9990360" cy="540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BFC277-C32A-A79E-CACA-2798A6989448}"/>
                  </a:ext>
                </a:extLst>
              </p:cNvPr>
              <p:cNvSpPr txBox="1"/>
              <p:nvPr/>
            </p:nvSpPr>
            <p:spPr>
              <a:xfrm>
                <a:off x="1005840" y="4937760"/>
                <a:ext cx="8961120" cy="70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+..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BFC277-C32A-A79E-CACA-2798A6989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4937760"/>
                <a:ext cx="8961120" cy="70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6C36EB-D8D4-8735-2ED5-FE1B787B9B3F}"/>
                  </a:ext>
                </a:extLst>
              </p:cNvPr>
              <p:cNvSpPr txBox="1"/>
              <p:nvPr/>
            </p:nvSpPr>
            <p:spPr>
              <a:xfrm>
                <a:off x="963720" y="5639760"/>
                <a:ext cx="5254200" cy="57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𝑡𝑟𝑢𝑛𝑐𝑎𝑡𝑒𝑑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..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..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6C36EB-D8D4-8735-2ED5-FE1B787B9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0" y="5639760"/>
                <a:ext cx="5254200" cy="5781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1E5D-AD9A-D8CB-6BA2-5044A2F8A2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Efficient for P=1+X</a:t>
            </a:r>
            <a:br>
              <a:rPr lang="en-US"/>
            </a:br>
            <a:r>
              <a:rPr lang="en-US"/>
              <a:t>using Bit Shift, Bit And..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4BC741-CD7C-B268-A691-9C55425D771F}"/>
                  </a:ext>
                </a:extLst>
              </p:cNvPr>
              <p:cNvSpPr txBox="1"/>
              <p:nvPr/>
            </p:nvSpPr>
            <p:spPr>
              <a:xfrm>
                <a:off x="1635120" y="2194560"/>
                <a:ext cx="6756479" cy="587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4BC741-CD7C-B268-A691-9C55425D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120" y="2194560"/>
                <a:ext cx="6756479" cy="587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464D8-C662-A01A-B00F-4D5D9A787B4B}"/>
                  </a:ext>
                </a:extLst>
              </p:cNvPr>
              <p:cNvSpPr txBox="1"/>
              <p:nvPr/>
            </p:nvSpPr>
            <p:spPr>
              <a:xfrm>
                <a:off x="1726560" y="2926079"/>
                <a:ext cx="2834640" cy="479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464D8-C662-A01A-B00F-4D5D9A787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560" y="2926079"/>
                <a:ext cx="2834640" cy="479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F83033-17B4-44C0-36D5-222F35744495}"/>
                  </a:ext>
                </a:extLst>
              </p:cNvPr>
              <p:cNvSpPr txBox="1"/>
              <p:nvPr/>
            </p:nvSpPr>
            <p:spPr>
              <a:xfrm>
                <a:off x="1099440" y="4139279"/>
                <a:ext cx="8684640" cy="540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²+...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F83033-17B4-44C0-36D5-222F35744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40" y="4139279"/>
                <a:ext cx="8684640" cy="540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AD5A1C-4D62-8882-54ED-6B907FA3A3E1}"/>
              </a:ext>
            </a:extLst>
          </p:cNvPr>
          <p:cNvSpPr/>
          <p:nvPr/>
        </p:nvSpPr>
        <p:spPr>
          <a:xfrm>
            <a:off x="5943600" y="6126480"/>
            <a:ext cx="274320" cy="36576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E465D6-C51F-3768-D860-25FC801ED12B}"/>
                  </a:ext>
                </a:extLst>
              </p:cNvPr>
              <p:cNvSpPr txBox="1"/>
              <p:nvPr/>
            </p:nvSpPr>
            <p:spPr>
              <a:xfrm>
                <a:off x="2651760" y="5415120"/>
                <a:ext cx="3799800" cy="528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...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E465D6-C51F-3768-D860-25FC801ED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5415120"/>
                <a:ext cx="3799800" cy="5284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8FA0538-196C-72C7-4B45-393E92E9DFD6}"/>
              </a:ext>
            </a:extLst>
          </p:cNvPr>
          <p:cNvSpPr txBox="1"/>
          <p:nvPr/>
        </p:nvSpPr>
        <p:spPr>
          <a:xfrm>
            <a:off x="6492240" y="6126480"/>
            <a:ext cx="13190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Bit Shift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F752C722-BC0F-725B-D49B-03A2E4002E7D}"/>
              </a:ext>
            </a:extLst>
          </p:cNvPr>
          <p:cNvSpPr/>
          <p:nvPr/>
        </p:nvSpPr>
        <p:spPr>
          <a:xfrm>
            <a:off x="2286000" y="6675119"/>
            <a:ext cx="438911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8A4C3-BBEC-9E63-40F4-ED925E6B359F}"/>
              </a:ext>
            </a:extLst>
          </p:cNvPr>
          <p:cNvSpPr txBox="1"/>
          <p:nvPr/>
        </p:nvSpPr>
        <p:spPr>
          <a:xfrm>
            <a:off x="2103120" y="6217919"/>
            <a:ext cx="3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F1CD7-3B1D-0660-7088-061AF0CA975A}"/>
                  </a:ext>
                </a:extLst>
              </p:cNvPr>
              <p:cNvSpPr txBox="1"/>
              <p:nvPr/>
            </p:nvSpPr>
            <p:spPr>
              <a:xfrm>
                <a:off x="2722680" y="6055200"/>
                <a:ext cx="3220919" cy="528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...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F1CD7-3B1D-0660-7088-061AF0CA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680" y="6055200"/>
                <a:ext cx="3220919" cy="528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F7DFF9-76D2-E62E-BA92-B704B6700D12}"/>
                  </a:ext>
                </a:extLst>
              </p:cNvPr>
              <p:cNvSpPr txBox="1"/>
              <p:nvPr/>
            </p:nvSpPr>
            <p:spPr>
              <a:xfrm>
                <a:off x="2103120" y="6766560"/>
                <a:ext cx="5029200" cy="357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..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F7DFF9-76D2-E62E-BA92-B704B6700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6766560"/>
                <a:ext cx="5029200" cy="357480"/>
              </a:xfrm>
              <a:prstGeom prst="rect">
                <a:avLst/>
              </a:prstGeom>
              <a:blipFill>
                <a:blip r:embed="rId8"/>
                <a:stretch>
                  <a:fillRect b="-3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9E1D-9924-2739-91A4-837352E247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1DA8F-F639-4901-2043-67959E7FB8B1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F4EB3-FA0E-3273-4314-04613CA3503D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BDB6-DFFA-82B6-A6AA-4781C1E82AE9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3E70E-A3C7-E8BC-409B-A6399F1A3579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B674718-38F1-9A42-D220-65F191223B1D}"/>
              </a:ext>
            </a:extLst>
          </p:cNvPr>
          <p:cNvSpPr/>
          <p:nvPr/>
        </p:nvSpPr>
        <p:spPr>
          <a:xfrm rot="2792400">
            <a:off x="3729751" y="165807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323B21A-3E82-99E5-C5AF-C2BCA8E15924}"/>
              </a:ext>
            </a:extLst>
          </p:cNvPr>
          <p:cNvSpPr/>
          <p:nvPr/>
        </p:nvSpPr>
        <p:spPr>
          <a:xfrm rot="2792400">
            <a:off x="5750851" y="470952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B1BC09-967F-80CA-CD28-8CBBE21963E6}"/>
              </a:ext>
            </a:extLst>
          </p:cNvPr>
          <p:cNvSpPr/>
          <p:nvPr/>
        </p:nvSpPr>
        <p:spPr>
          <a:xfrm rot="18807600" flipH="1">
            <a:off x="6554010" y="471911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AEE29E-F149-BB37-D803-A6837733AE7C}"/>
              </a:ext>
            </a:extLst>
          </p:cNvPr>
          <p:cNvSpPr/>
          <p:nvPr/>
        </p:nvSpPr>
        <p:spPr>
          <a:xfrm rot="18807600" flipH="1">
            <a:off x="4509769" y="1666831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95A70-9DAD-E1B1-1BC6-4A40EBCA67D3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E89353-9274-777E-E5B0-88418E90B85C}"/>
              </a:ext>
            </a:extLst>
          </p:cNvPr>
          <p:cNvSpPr/>
          <p:nvPr/>
        </p:nvSpPr>
        <p:spPr>
          <a:xfrm rot="2792400">
            <a:off x="1485459" y="6186469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C6B87D-D1FD-8D62-E7F0-B0B3FECD7BB2}"/>
              </a:ext>
            </a:extLst>
          </p:cNvPr>
          <p:cNvSpPr/>
          <p:nvPr/>
        </p:nvSpPr>
        <p:spPr>
          <a:xfrm rot="18807600" flipH="1">
            <a:off x="2213810" y="6186525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7B1E3-1719-D12D-8ED2-FCB0F6D9DF6C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02A81-C4D6-F2F7-6CC4-9D2E78892FE5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48DBC-C89C-2D1E-5381-29C6EA5A198A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1561C-26CA-33DB-ECD5-4E912235AC7C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49E38-997F-EB1A-25A7-C5A7FB75A981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376A0B-9ED6-0B4E-B78C-E4F6B4256CEF}"/>
              </a:ext>
            </a:extLst>
          </p:cNvPr>
          <p:cNvSpPr/>
          <p:nvPr/>
        </p:nvSpPr>
        <p:spPr>
          <a:xfrm rot="18807600" flipH="1">
            <a:off x="6275450" y="2832381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9CECD9-7AE9-567B-FB0F-A94A73904991}"/>
              </a:ext>
            </a:extLst>
          </p:cNvPr>
          <p:cNvSpPr/>
          <p:nvPr/>
        </p:nvSpPr>
        <p:spPr>
          <a:xfrm rot="2792400">
            <a:off x="5598486" y="2821501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7A8335-EC4C-AE84-4229-E948F4DE5D05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933C1B-19B9-B636-F28F-2DA1C403D74B}"/>
              </a:ext>
            </a:extLst>
          </p:cNvPr>
          <p:cNvSpPr/>
          <p:nvPr/>
        </p:nvSpPr>
        <p:spPr>
          <a:xfrm rot="17137489">
            <a:off x="6709456" y="1319409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9EA49C-4F43-1C35-14E8-EACDB877B1ED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646C6B-9C3F-AC9F-8BB6-EEC90CE31547}"/>
              </a:ext>
            </a:extLst>
          </p:cNvPr>
          <p:cNvSpPr/>
          <p:nvPr/>
        </p:nvSpPr>
        <p:spPr>
          <a:xfrm>
            <a:off x="195480" y="2365200"/>
            <a:ext cx="3919320" cy="926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EC44-300D-1AC8-B466-962CDE0AA6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Hashing ...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40DF0F8-19B4-FF88-A04F-B535F43F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3383280" y="1697760"/>
            <a:ext cx="2580840" cy="21427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7895BBF-7905-E518-B834-90B1EF7B8886}"/>
              </a:ext>
            </a:extLst>
          </p:cNvPr>
          <p:cNvSpPr/>
          <p:nvPr/>
        </p:nvSpPr>
        <p:spPr>
          <a:xfrm>
            <a:off x="3749040" y="4619520"/>
            <a:ext cx="2651760" cy="27432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441CCE-D718-BD72-98C2-87C15F6A1AF0}"/>
              </a:ext>
            </a:extLst>
          </p:cNvPr>
          <p:cNvSpPr/>
          <p:nvPr/>
        </p:nvSpPr>
        <p:spPr>
          <a:xfrm>
            <a:off x="5760720" y="2834640"/>
            <a:ext cx="1097280" cy="457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BEFE1BB-AE42-9323-E539-1CCE3FF682BE}"/>
              </a:ext>
            </a:extLst>
          </p:cNvPr>
          <p:cNvSpPr/>
          <p:nvPr/>
        </p:nvSpPr>
        <p:spPr>
          <a:xfrm>
            <a:off x="3931920" y="1463039"/>
            <a:ext cx="1188719" cy="640080"/>
          </a:xfrm>
          <a:custGeom>
            <a:avLst>
              <a:gd name="f0" fmla="val 7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A1E53-678F-86BE-D104-A7C1AFDBEDCC}"/>
              </a:ext>
            </a:extLst>
          </p:cNvPr>
          <p:cNvSpPr txBox="1"/>
          <p:nvPr/>
        </p:nvSpPr>
        <p:spPr>
          <a:xfrm>
            <a:off x="2377439" y="4060079"/>
            <a:ext cx="5852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 is One-Way transformation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E65D5-3B0A-0861-A69B-6280E79ACC11}"/>
              </a:ext>
            </a:extLst>
          </p:cNvPr>
          <p:cNvSpPr/>
          <p:nvPr/>
        </p:nvSpPr>
        <p:spPr>
          <a:xfrm>
            <a:off x="4915440" y="4478400"/>
            <a:ext cx="640080" cy="6400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965CC-4316-19B8-BE0E-E9A6FA94045B}"/>
              </a:ext>
            </a:extLst>
          </p:cNvPr>
          <p:cNvSpPr txBox="1"/>
          <p:nvPr/>
        </p:nvSpPr>
        <p:spPr>
          <a:xfrm>
            <a:off x="581760" y="5577840"/>
            <a:ext cx="95097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 different product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usually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give different result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C061BC-BB63-5E51-B765-DBDF65ED7AD3}"/>
              </a:ext>
            </a:extLst>
          </p:cNvPr>
          <p:cNvSpPr/>
          <p:nvPr/>
        </p:nvSpPr>
        <p:spPr>
          <a:xfrm>
            <a:off x="4217039" y="6242400"/>
            <a:ext cx="1645920" cy="363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7A2AF1-0B63-73A6-49AF-A089BED5E3BA}"/>
              </a:ext>
            </a:extLst>
          </p:cNvPr>
          <p:cNvSpPr/>
          <p:nvPr/>
        </p:nvSpPr>
        <p:spPr>
          <a:xfrm>
            <a:off x="4217400" y="6962760"/>
            <a:ext cx="1645920" cy="363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29CEBF-B4CB-2A9A-9C89-9CAE5F06E543}"/>
              </a:ext>
            </a:extLst>
          </p:cNvPr>
          <p:cNvSpPr/>
          <p:nvPr/>
        </p:nvSpPr>
        <p:spPr>
          <a:xfrm>
            <a:off x="6228720" y="6242400"/>
            <a:ext cx="731519" cy="363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B2E0B6-A40A-4386-EC4E-B8CA73E05269}"/>
              </a:ext>
            </a:extLst>
          </p:cNvPr>
          <p:cNvSpPr/>
          <p:nvPr/>
        </p:nvSpPr>
        <p:spPr>
          <a:xfrm>
            <a:off x="2845440" y="6242400"/>
            <a:ext cx="100584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8683FC-64A3-D847-5B00-184BE5C86C3F}"/>
              </a:ext>
            </a:extLst>
          </p:cNvPr>
          <p:cNvSpPr/>
          <p:nvPr/>
        </p:nvSpPr>
        <p:spPr>
          <a:xfrm>
            <a:off x="6229080" y="6962400"/>
            <a:ext cx="731519" cy="363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CCC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DCF89D-E075-EFE5-CFF4-B411F838CD7F}"/>
              </a:ext>
            </a:extLst>
          </p:cNvPr>
          <p:cNvSpPr/>
          <p:nvPr/>
        </p:nvSpPr>
        <p:spPr>
          <a:xfrm>
            <a:off x="2845800" y="6962400"/>
            <a:ext cx="100584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600F2E-22AA-1885-9600-CD3BEFFA693E}"/>
              </a:ext>
            </a:extLst>
          </p:cNvPr>
          <p:cNvSpPr txBox="1"/>
          <p:nvPr/>
        </p:nvSpPr>
        <p:spPr>
          <a:xfrm>
            <a:off x="2468880" y="6675119"/>
            <a:ext cx="388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!=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65107-7DD0-24C3-7D14-6CE67144C6F3}"/>
              </a:ext>
            </a:extLst>
          </p:cNvPr>
          <p:cNvSpPr txBox="1"/>
          <p:nvPr/>
        </p:nvSpPr>
        <p:spPr>
          <a:xfrm>
            <a:off x="6068880" y="6675119"/>
            <a:ext cx="388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!=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8753-22F0-E8BB-2D5E-B5190693D2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Hashing … must be equi-distributed</a:t>
            </a:r>
            <a:br>
              <a:rPr lang="en-US"/>
            </a:br>
            <a:r>
              <a:rPr lang="en-US"/>
              <a:t>minimise “Collisions”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101CF-D72C-BF34-C936-21140E8E114C}"/>
              </a:ext>
            </a:extLst>
          </p:cNvPr>
          <p:cNvSpPr txBox="1"/>
          <p:nvPr/>
        </p:nvSpPr>
        <p:spPr>
          <a:xfrm>
            <a:off x="1097280" y="2419200"/>
            <a:ext cx="329183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 Hashing Collision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F4B483-C527-A6B1-4D84-4E955E87697C}"/>
              </a:ext>
            </a:extLst>
          </p:cNvPr>
          <p:cNvSpPr/>
          <p:nvPr/>
        </p:nvSpPr>
        <p:spPr>
          <a:xfrm>
            <a:off x="4845960" y="3072960"/>
            <a:ext cx="1645920" cy="363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88F50F-5614-727B-23A6-205BB54C22C9}"/>
              </a:ext>
            </a:extLst>
          </p:cNvPr>
          <p:cNvSpPr/>
          <p:nvPr/>
        </p:nvSpPr>
        <p:spPr>
          <a:xfrm>
            <a:off x="4846320" y="3793319"/>
            <a:ext cx="1645920" cy="363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D14EB9-050F-5425-9ED3-AB45E2186415}"/>
              </a:ext>
            </a:extLst>
          </p:cNvPr>
          <p:cNvSpPr/>
          <p:nvPr/>
        </p:nvSpPr>
        <p:spPr>
          <a:xfrm>
            <a:off x="6857640" y="3072960"/>
            <a:ext cx="731519" cy="363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043047C-1B4D-9F20-E434-A2C7DF10833C}"/>
              </a:ext>
            </a:extLst>
          </p:cNvPr>
          <p:cNvSpPr/>
          <p:nvPr/>
        </p:nvSpPr>
        <p:spPr>
          <a:xfrm>
            <a:off x="3474360" y="3072960"/>
            <a:ext cx="100584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2BA94D-306D-8535-F461-1CDEE7DFD4FC}"/>
              </a:ext>
            </a:extLst>
          </p:cNvPr>
          <p:cNvSpPr/>
          <p:nvPr/>
        </p:nvSpPr>
        <p:spPr>
          <a:xfrm>
            <a:off x="3474720" y="3792960"/>
            <a:ext cx="100584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359B7-EBAD-CC08-BEE1-9EACABCBE65F}"/>
              </a:ext>
            </a:extLst>
          </p:cNvPr>
          <p:cNvSpPr txBox="1"/>
          <p:nvPr/>
        </p:nvSpPr>
        <p:spPr>
          <a:xfrm>
            <a:off x="3097800" y="3505679"/>
            <a:ext cx="388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!=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43B97-42BB-CC43-D1AD-463FE7A42A2A}"/>
              </a:ext>
            </a:extLst>
          </p:cNvPr>
          <p:cNvSpPr txBox="1"/>
          <p:nvPr/>
        </p:nvSpPr>
        <p:spPr>
          <a:xfrm>
            <a:off x="6697800" y="3505679"/>
            <a:ext cx="4489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==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E92397-6AB7-13AE-1FF9-614A0C17A8EC}"/>
              </a:ext>
            </a:extLst>
          </p:cNvPr>
          <p:cNvSpPr/>
          <p:nvPr/>
        </p:nvSpPr>
        <p:spPr>
          <a:xfrm>
            <a:off x="6858000" y="3793319"/>
            <a:ext cx="731519" cy="363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F9083-1867-9833-9E08-EFA0CC575853}"/>
              </a:ext>
            </a:extLst>
          </p:cNvPr>
          <p:cNvSpPr txBox="1"/>
          <p:nvPr/>
        </p:nvSpPr>
        <p:spPr>
          <a:xfrm>
            <a:off x="274320" y="5029200"/>
            <a:ext cx="9601200" cy="2673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Of course if can happen … example in java: 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“public int hashCode()”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by default   Object.hashCode = System.identityHashCode(x)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=   …  64bits pointer (when first hashed) → hashed to 32 bits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=  ( hashPtr64 ^ (hashPtr64 &gt;&gt;&gt;32))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2858-5A96-2378-0191-5157C9D37D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21320"/>
            <a:ext cx="9071640" cy="1262160"/>
          </a:xfrm>
        </p:spPr>
        <p:txBody>
          <a:bodyPr/>
          <a:lstStyle/>
          <a:p>
            <a:pPr lvl="0"/>
            <a:r>
              <a:rPr lang="en-US"/>
              <a:t>Hashing : </a:t>
            </a:r>
            <a:r>
              <a:rPr lang="en-US" strike="sngStrike"/>
              <a:t>MD5, SHA-1</a:t>
            </a:r>
            <a:r>
              <a:rPr lang="en-US"/>
              <a:t>, SHA-256, SHA-512 ..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3EDD6F8-5748-DE2A-3FDD-BB5B0631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4320" y="1384559"/>
            <a:ext cx="7171919" cy="612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F2FB041E-E2A4-9176-F5DC-EC3CC4772BD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68880" y="2296800"/>
            <a:ext cx="7562520" cy="4009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4565</Words>
  <Application>Microsoft Office PowerPoint</Application>
  <PresentationFormat>Widescreen</PresentationFormat>
  <Paragraphs>851</Paragraphs>
  <Slides>108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Arial</vt:lpstr>
      <vt:lpstr>Calibri</vt:lpstr>
      <vt:lpstr>Cambria Math</vt:lpstr>
      <vt:lpstr>JetBrains Mono</vt:lpstr>
      <vt:lpstr>Liberation Sans</vt:lpstr>
      <vt:lpstr>Liberation Serif</vt:lpstr>
      <vt:lpstr>Default</vt:lpstr>
      <vt:lpstr>Default_</vt:lpstr>
      <vt:lpstr>Introduction to Cryptography</vt:lpstr>
      <vt:lpstr>Communications</vt:lpstr>
      <vt:lpstr>Who are Alice, Bob,  Eve, Malory, &amp; Trent .. ?</vt:lpstr>
      <vt:lpstr>Eve (E=Environment  … or Evil)  and Malory (M=Malicious)</vt:lpstr>
      <vt:lpstr>In Trent you (may) Trust</vt:lpstr>
      <vt:lpstr>M = Malory = Malicious User Man-In-The-Middle</vt:lpstr>
      <vt:lpstr>Man-In-The-Middle Weapons</vt:lpstr>
      <vt:lpstr>A (Secured?) Chat</vt:lpstr>
      <vt:lpstr>What's (Possibly) Wrong ?</vt:lpstr>
      <vt:lpstr>Possibly  Wrong</vt:lpstr>
      <vt:lpstr>Authentication Server (or substitued server?)</vt:lpstr>
      <vt:lpstr>Client Authentication</vt:lpstr>
      <vt:lpstr>… Social Engineering</vt:lpstr>
      <vt:lpstr>Authentication denied</vt:lpstr>
      <vt:lpstr>Basic Authentication</vt:lpstr>
      <vt:lpstr>Password Challenge</vt:lpstr>
      <vt:lpstr>Trusted Thirdparty...</vt:lpstr>
      <vt:lpstr>Problems With Thirdparties...</vt:lpstr>
      <vt:lpstr>Physical Hand-Shake ... Exchange Shared Key</vt:lpstr>
      <vt:lpstr>“Key” recomputed from Data ...</vt:lpstr>
      <vt:lpstr>“Key” inversion  from Predicatable Data</vt:lpstr>
      <vt:lpstr>Encrypted … &amp; Still Weak</vt:lpstr>
      <vt:lpstr>(Partial) Data Leak Example : Modulo - Hashes</vt:lpstr>
      <vt:lpstr>Partial Data Leak Padding – Delay...</vt:lpstr>
      <vt:lpstr>Encrypted … Data Replay</vt:lpstr>
      <vt:lpstr>Using Shared Key for  Exchanging TMP SessionKey ONLY</vt:lpstr>
      <vt:lpstr>Fast Crypt using for example XOR  + Session Key Random Generator (modern app would use AES-256)</vt:lpstr>
      <vt:lpstr>PowerPoint Presentation</vt:lpstr>
      <vt:lpstr>PowerPoint Presentation</vt:lpstr>
      <vt:lpstr>Family of Cryptographic Functions</vt:lpstr>
      <vt:lpstr>Family of Cryptographic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XOR ...</vt:lpstr>
      <vt:lpstr>PowerPoint Presentation</vt:lpstr>
      <vt:lpstr>PowerPoint Presentation</vt:lpstr>
      <vt:lpstr>Permutations</vt:lpstr>
      <vt:lpstr>Family of Cryptographic Functions</vt:lpstr>
      <vt:lpstr>Combining Several Permutations  (and XOR &amp; Non-Linear &amp; ...)</vt:lpstr>
      <vt:lpstr>Example : 3-DES Wikipedia article as of 2017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Family of Cryptographic Functions</vt:lpstr>
      <vt:lpstr>Assymetric Keys</vt:lpstr>
      <vt:lpstr>Public Keys – Private Keys...</vt:lpstr>
      <vt:lpstr>But Deducing Keys  MUST Be Impossible/Difficult</vt:lpstr>
      <vt:lpstr>Combining 2 Pairs of Pub-Priv Keys</vt:lpstr>
      <vt:lpstr>Assymetric Keys For Secured  2-Way Channel</vt:lpstr>
      <vt:lpstr>Man In The Middle...</vt:lpstr>
      <vt:lpstr>PowerPoint Presentation</vt:lpstr>
      <vt:lpstr>RSA :first practical, widely used</vt:lpstr>
      <vt:lpstr>PowerPoint Presentation</vt:lpstr>
      <vt:lpstr>Basic Math: Modulo definition</vt:lpstr>
      <vt:lpstr>Algebra Operation on Modulos</vt:lpstr>
      <vt:lpstr>Example on modulo 9</vt:lpstr>
      <vt:lpstr>When p is prime,          is a multiplicative Group</vt:lpstr>
      <vt:lpstr>Example</vt:lpstr>
      <vt:lpstr>Consecutive Powers … (=Orbits)</vt:lpstr>
      <vt:lpstr>Orbits are all similar... all equals</vt:lpstr>
      <vt:lpstr>Example</vt:lpstr>
      <vt:lpstr>“Small Theorem” of Fermat</vt:lpstr>
      <vt:lpstr>PowerPoint Presentation</vt:lpstr>
      <vt:lpstr>Making Cryptography  out of 2 primes ?</vt:lpstr>
      <vt:lpstr>RSA ...</vt:lpstr>
      <vt:lpstr>Inverting Key  .. need Decomposing N in p1.p2</vt:lpstr>
      <vt:lpstr>Naive Search...</vt:lpstr>
      <vt:lpstr>How HUGE is HUGE enough?</vt:lpstr>
      <vt:lpstr>Possible to Find so HUGE Primes?</vt:lpstr>
      <vt:lpstr>Find One Random (!) Huge Prime Efficiently (?)</vt:lpstr>
      <vt:lpstr>Need Efficient Primality Test</vt:lpstr>
      <vt:lpstr>Efficient Compute Powers..</vt:lpstr>
      <vt:lpstr>Efficient (Enough?) Powers Compute</vt:lpstr>
      <vt:lpstr>Not Efficient Enough For Video &amp; High Traffic Network !!!</vt:lpstr>
      <vt:lpstr>PowerPoint Presentation</vt:lpstr>
      <vt:lpstr>PowerPoint Presentation</vt:lpstr>
      <vt:lpstr>PowerPoint Presentation</vt:lpstr>
      <vt:lpstr>Family of Cryptographic Functions</vt:lpstr>
      <vt:lpstr>Fast Pseudo-Random Generators</vt:lpstr>
      <vt:lpstr>Consecutive Powers of P</vt:lpstr>
      <vt:lpstr>Multiply (and Truncate) Polynoms</vt:lpstr>
      <vt:lpstr>Efficient for P=1+X using Bit Shift, Bit And..</vt:lpstr>
      <vt:lpstr>Family of Cryptographic Functions</vt:lpstr>
      <vt:lpstr>Hashing ...</vt:lpstr>
      <vt:lpstr>Hashing … must be equi-distributed minimise “Collisions”</vt:lpstr>
      <vt:lpstr>Hashing : MD5, SHA-1, SHA-256, SHA-512 ..</vt:lpstr>
      <vt:lpstr>Hashing For Storing “Passwords”</vt:lpstr>
      <vt:lpstr>Hashing : Good for Signing</vt:lpstr>
      <vt:lpstr>Certificates = Signed Public Keys</vt:lpstr>
      <vt:lpstr>Family of Cryptographic Functions</vt:lpstr>
      <vt:lpstr>Hash a BitCoin Transactions Chain BlockChain</vt:lpstr>
      <vt:lpstr>Merkle Tree</vt:lpstr>
      <vt:lpstr>Proof Of Work, Mining</vt:lpstr>
      <vt:lpstr>Other BlockChains  (for contracts, legal ownership, assurance, ..)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Cryptography</dc:title>
  <dc:creator>arnaud</dc:creator>
  <cp:lastModifiedBy>NAUWYNCK Arnaud</cp:lastModifiedBy>
  <cp:revision>74</cp:revision>
  <dcterms:created xsi:type="dcterms:W3CDTF">2017-06-18T10:13:40Z</dcterms:created>
  <dcterms:modified xsi:type="dcterms:W3CDTF">2024-03-05T12:41:21Z</dcterms:modified>
</cp:coreProperties>
</file>